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306" r:id="rId9"/>
    <p:sldId id="263" r:id="rId10"/>
    <p:sldId id="264" r:id="rId11"/>
    <p:sldId id="265" r:id="rId12"/>
    <p:sldId id="266" r:id="rId13"/>
    <p:sldId id="290" r:id="rId14"/>
    <p:sldId id="307" r:id="rId15"/>
    <p:sldId id="267" r:id="rId16"/>
    <p:sldId id="268" r:id="rId17"/>
    <p:sldId id="269" r:id="rId18"/>
    <p:sldId id="308" r:id="rId19"/>
    <p:sldId id="270" r:id="rId20"/>
    <p:sldId id="271" r:id="rId21"/>
    <p:sldId id="272" r:id="rId22"/>
    <p:sldId id="329" r:id="rId23"/>
    <p:sldId id="309" r:id="rId24"/>
    <p:sldId id="273" r:id="rId25"/>
    <p:sldId id="274" r:id="rId26"/>
    <p:sldId id="275" r:id="rId27"/>
    <p:sldId id="276" r:id="rId28"/>
    <p:sldId id="277" r:id="rId29"/>
    <p:sldId id="279" r:id="rId30"/>
    <p:sldId id="325" r:id="rId31"/>
    <p:sldId id="324" r:id="rId32"/>
    <p:sldId id="291" r:id="rId33"/>
    <p:sldId id="327" r:id="rId34"/>
    <p:sldId id="292" r:id="rId35"/>
    <p:sldId id="293" r:id="rId36"/>
    <p:sldId id="282" r:id="rId37"/>
    <p:sldId id="328" r:id="rId38"/>
    <p:sldId id="283" r:id="rId39"/>
    <p:sldId id="284" r:id="rId40"/>
    <p:sldId id="285" r:id="rId41"/>
    <p:sldId id="286" r:id="rId42"/>
    <p:sldId id="287" r:id="rId43"/>
    <p:sldId id="288" r:id="rId44"/>
    <p:sldId id="289" r:id="rId45"/>
    <p:sldId id="294" r:id="rId46"/>
    <p:sldId id="310" r:id="rId47"/>
    <p:sldId id="311" r:id="rId48"/>
    <p:sldId id="312" r:id="rId49"/>
    <p:sldId id="319" r:id="rId50"/>
    <p:sldId id="320" r:id="rId51"/>
    <p:sldId id="321" r:id="rId52"/>
    <p:sldId id="322" r:id="rId53"/>
    <p:sldId id="323" r:id="rId54"/>
    <p:sldId id="314"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56" y="-27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962BB-E3AA-4394-8484-6346D0253EC7}" type="datetimeFigureOut">
              <a:rPr lang="en-US" smtClean="0"/>
              <a:pPr/>
              <a:t>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C1C09C-1D2A-4E7E-9CCC-16ED0FCF2937}" type="slidenum">
              <a:rPr lang="en-US" smtClean="0"/>
              <a:pPr/>
              <a:t>‹#›</a:t>
            </a:fld>
            <a:endParaRPr lang="en-US"/>
          </a:p>
        </p:txBody>
      </p:sp>
    </p:spTree>
    <p:extLst>
      <p:ext uri="{BB962C8B-B14F-4D97-AF65-F5344CB8AC3E}">
        <p14:creationId xmlns:p14="http://schemas.microsoft.com/office/powerpoint/2010/main" val="1553998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73A679-A72F-4A14-8AA3-B99246B8D166}" type="slidenum">
              <a:rPr lang="en-GB" smtClean="0"/>
              <a:pPr/>
              <a:t>32</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22F6B9-D4A9-4C1F-8413-B13784394296}" type="slidenum">
              <a:rPr lang="en-GB" smtClean="0"/>
              <a:pPr/>
              <a:t>34</a:t>
            </a:fld>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989178-6BDE-45C2-8EA6-94B57079DDB2}" type="slidenum">
              <a:rPr lang="en-GB" smtClean="0"/>
              <a:pPr/>
              <a:t>35</a:t>
            </a:fld>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05013C-0FF2-4461-AFFE-A76FC60518F3}" type="datetimeFigureOut">
              <a:rPr lang="en-US" smtClean="0"/>
              <a:pPr/>
              <a:t>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5013C-0FF2-4461-AFFE-A76FC60518F3}" type="datetimeFigureOut">
              <a:rPr lang="en-US" smtClean="0"/>
              <a:pPr/>
              <a:t>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5013C-0FF2-4461-AFFE-A76FC60518F3}" type="datetimeFigureOut">
              <a:rPr lang="en-US" smtClean="0"/>
              <a:pPr/>
              <a:t>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5013C-0FF2-4461-AFFE-A76FC60518F3}" type="datetimeFigureOut">
              <a:rPr lang="en-US" smtClean="0"/>
              <a:pPr/>
              <a:t>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05013C-0FF2-4461-AFFE-A76FC60518F3}" type="datetimeFigureOut">
              <a:rPr lang="en-US" smtClean="0"/>
              <a:pPr/>
              <a:t>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05013C-0FF2-4461-AFFE-A76FC60518F3}" type="datetimeFigureOut">
              <a:rPr lang="en-US" smtClean="0"/>
              <a:pPr/>
              <a:t>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05013C-0FF2-4461-AFFE-A76FC60518F3}" type="datetimeFigureOut">
              <a:rPr lang="en-US" smtClean="0"/>
              <a:pPr/>
              <a:t>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05013C-0FF2-4461-AFFE-A76FC60518F3}" type="datetimeFigureOut">
              <a:rPr lang="en-US" smtClean="0"/>
              <a:pPr/>
              <a:t>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05013C-0FF2-4461-AFFE-A76FC60518F3}" type="datetimeFigureOut">
              <a:rPr lang="en-US" smtClean="0"/>
              <a:pPr/>
              <a:t>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05013C-0FF2-4461-AFFE-A76FC60518F3}" type="datetimeFigureOut">
              <a:rPr lang="en-US" smtClean="0"/>
              <a:pPr/>
              <a:t>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05013C-0FF2-4461-AFFE-A76FC60518F3}" type="datetimeFigureOut">
              <a:rPr lang="en-US" smtClean="0"/>
              <a:pPr/>
              <a:t>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F54CA-CBDF-454E-B1BE-BCE49EBC29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5013C-0FF2-4461-AFFE-A76FC60518F3}" type="datetimeFigureOut">
              <a:rPr lang="en-US" smtClean="0"/>
              <a:pPr/>
              <a:t>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F54CA-CBDF-454E-B1BE-BCE49EBC29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Susan_Solomon"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image" Target="../media/image35.jpeg"/><Relationship Id="rId4" Type="http://schemas.openxmlformats.org/officeDocument/2006/relationships/image" Target="../media/image34.gif"/></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gif"/><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828800"/>
            <a:ext cx="7772400" cy="1470025"/>
          </a:xfrm>
        </p:spPr>
        <p:txBody>
          <a:bodyPr>
            <a:noAutofit/>
          </a:bodyPr>
          <a:lstStyle/>
          <a:p>
            <a:r>
              <a:rPr lang="en-US" sz="6600" b="1" dirty="0">
                <a:latin typeface="Aharoni" pitchFamily="2" charset="-79"/>
                <a:cs typeface="Aharoni" pitchFamily="2" charset="-79"/>
              </a:rPr>
              <a:t>Environmental Policies &amp; Practices</a:t>
            </a:r>
            <a:r>
              <a:rPr lang="en-US" sz="6600" dirty="0">
                <a:latin typeface="Aharoni" pitchFamily="2" charset="-79"/>
                <a:cs typeface="Aharoni" pitchFamily="2" charset="-79"/>
              </a:rPr>
              <a:t/>
            </a:r>
            <a:br>
              <a:rPr lang="en-US" sz="6600" dirty="0">
                <a:latin typeface="Aharoni" pitchFamily="2" charset="-79"/>
                <a:cs typeface="Aharoni" pitchFamily="2" charset="-79"/>
              </a:rPr>
            </a:br>
            <a:r>
              <a:rPr lang="en-US" sz="6600" dirty="0">
                <a:latin typeface="Aharoni" pitchFamily="2" charset="-79"/>
                <a:cs typeface="Aharoni" pitchFamily="2" charset="-79"/>
              </a:rPr>
              <a:t/>
            </a:r>
            <a:br>
              <a:rPr lang="en-US" sz="6600" dirty="0">
                <a:latin typeface="Aharoni" pitchFamily="2" charset="-79"/>
                <a:cs typeface="Aharoni" pitchFamily="2" charset="-79"/>
              </a:rPr>
            </a:br>
            <a:endParaRPr lang="en-US" sz="6600" dirty="0">
              <a:latin typeface="Aharoni" pitchFamily="2" charset="-79"/>
              <a:cs typeface="Aharoni" pitchFamily="2" charset="-79"/>
            </a:endParaRPr>
          </a:p>
        </p:txBody>
      </p:sp>
      <p:sp>
        <p:nvSpPr>
          <p:cNvPr id="11266" name="AutoShape 2" descr="https://encrypted-tbn0.gstatic.com/images?q=tbn:ANd9GcRE5qlahzFaP3dyYLu5Tws1e3Pu_F8HKjlTotJ9SmojVdDN3CPFd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https://encrypted-tbn0.gstatic.com/images?q=tbn:ANd9GcRE5qlahzFaP3dyYLu5Tws1e3Pu_F8HKjlTotJ9SmojVdDN3CPFd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0" name="AutoShape 6" descr="https://encrypted-tbn0.gstatic.com/images?q=tbn:ANd9GcRE5qlahzFaP3dyYLu5Tws1e3Pu_F8HKjlTotJ9SmojVdDN3CPFd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72" name="Picture 8" descr="http://www.sdsltd.uk.com/images/stories/pi-images/environmental-policy.jpg"/>
          <p:cNvPicPr>
            <a:picLocks noChangeAspect="1" noChangeArrowheads="1"/>
          </p:cNvPicPr>
          <p:nvPr/>
        </p:nvPicPr>
        <p:blipFill>
          <a:blip r:embed="rId2"/>
          <a:srcRect/>
          <a:stretch>
            <a:fillRect/>
          </a:stretch>
        </p:blipFill>
        <p:spPr bwMode="auto">
          <a:xfrm>
            <a:off x="2514600" y="3124200"/>
            <a:ext cx="3810000" cy="34671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304800" y="1295400"/>
            <a:ext cx="8382000" cy="4876800"/>
          </a:xfrm>
        </p:spPr>
        <p:txBody>
          <a:bodyPr>
            <a:normAutofit/>
          </a:bodyPr>
          <a:lstStyle/>
          <a:p>
            <a:pPr algn="just" eaLnBrk="1" hangingPunct="1">
              <a:lnSpc>
                <a:spcPct val="90000"/>
              </a:lnSpc>
              <a:buFont typeface="Wingdings" pitchFamily="2" charset="2"/>
              <a:buChar char="Ø"/>
            </a:pPr>
            <a:r>
              <a:rPr lang="en-GB" sz="2400" dirty="0" smtClean="0">
                <a:solidFill>
                  <a:schemeClr val="tx2"/>
                </a:solidFill>
                <a:latin typeface="Times New Roman" pitchFamily="18" charset="0"/>
                <a:cs typeface="Times New Roman" pitchFamily="18" charset="0"/>
              </a:rPr>
              <a:t>2SO</a:t>
            </a:r>
            <a:r>
              <a:rPr lang="en-GB" sz="2400" baseline="-25000" dirty="0" smtClean="0">
                <a:solidFill>
                  <a:schemeClr val="tx2"/>
                </a:solidFill>
                <a:latin typeface="Times New Roman" pitchFamily="18" charset="0"/>
                <a:cs typeface="Times New Roman" pitchFamily="18" charset="0"/>
              </a:rPr>
              <a:t>2</a:t>
            </a:r>
            <a:r>
              <a:rPr lang="en-GB" sz="2400" dirty="0" smtClean="0">
                <a:solidFill>
                  <a:schemeClr val="tx2"/>
                </a:solidFill>
                <a:latin typeface="Times New Roman" pitchFamily="18" charset="0"/>
                <a:cs typeface="Times New Roman" pitchFamily="18" charset="0"/>
              </a:rPr>
              <a:t> +   O</a:t>
            </a:r>
            <a:r>
              <a:rPr lang="en-GB" sz="2400" baseline="-25000" dirty="0" smtClean="0">
                <a:solidFill>
                  <a:schemeClr val="tx2"/>
                </a:solidFill>
                <a:latin typeface="Times New Roman" pitchFamily="18" charset="0"/>
                <a:cs typeface="Times New Roman" pitchFamily="18" charset="0"/>
              </a:rPr>
              <a:t>2</a:t>
            </a:r>
            <a:r>
              <a:rPr lang="en-GB" sz="2400" dirty="0" smtClean="0">
                <a:solidFill>
                  <a:schemeClr val="tx2"/>
                </a:solidFill>
                <a:latin typeface="Times New Roman" pitchFamily="18" charset="0"/>
                <a:cs typeface="Times New Roman" pitchFamily="18" charset="0"/>
              </a:rPr>
              <a:t>            SO</a:t>
            </a:r>
            <a:r>
              <a:rPr lang="en-GB" sz="2400" baseline="-25000" dirty="0" smtClean="0">
                <a:solidFill>
                  <a:schemeClr val="tx2"/>
                </a:solidFill>
                <a:latin typeface="Times New Roman" pitchFamily="18" charset="0"/>
                <a:cs typeface="Times New Roman" pitchFamily="18" charset="0"/>
              </a:rPr>
              <a:t>3</a:t>
            </a:r>
          </a:p>
          <a:p>
            <a:pPr algn="just" eaLnBrk="1" hangingPunct="1">
              <a:lnSpc>
                <a:spcPct val="90000"/>
              </a:lnSpc>
              <a:buFont typeface="Wingdings" pitchFamily="2" charset="2"/>
              <a:buChar char="Ø"/>
            </a:pPr>
            <a:endParaRPr lang="en-GB" sz="2400" dirty="0" smtClean="0">
              <a:solidFill>
                <a:schemeClr val="tx2"/>
              </a:solidFill>
              <a:latin typeface="Times New Roman" pitchFamily="18" charset="0"/>
              <a:cs typeface="Times New Roman" pitchFamily="18" charset="0"/>
            </a:endParaRPr>
          </a:p>
          <a:p>
            <a:pPr algn="just" eaLnBrk="1" hangingPunct="1">
              <a:lnSpc>
                <a:spcPct val="90000"/>
              </a:lnSpc>
              <a:buFont typeface="Wingdings" pitchFamily="2" charset="2"/>
              <a:buChar char="Ø"/>
            </a:pPr>
            <a:r>
              <a:rPr lang="en-GB" sz="2400" dirty="0" smtClean="0">
                <a:solidFill>
                  <a:schemeClr val="tx2"/>
                </a:solidFill>
                <a:latin typeface="Times New Roman" pitchFamily="18" charset="0"/>
                <a:cs typeface="Times New Roman" pitchFamily="18" charset="0"/>
              </a:rPr>
              <a:t>SO</a:t>
            </a:r>
            <a:r>
              <a:rPr lang="en-GB" sz="2400" baseline="-25000" dirty="0" smtClean="0">
                <a:solidFill>
                  <a:schemeClr val="tx2"/>
                </a:solidFill>
                <a:latin typeface="Times New Roman" pitchFamily="18" charset="0"/>
                <a:cs typeface="Times New Roman" pitchFamily="18" charset="0"/>
              </a:rPr>
              <a:t>3</a:t>
            </a:r>
            <a:r>
              <a:rPr lang="en-GB" sz="2400" dirty="0" smtClean="0">
                <a:solidFill>
                  <a:schemeClr val="tx2"/>
                </a:solidFill>
                <a:latin typeface="Times New Roman" pitchFamily="18" charset="0"/>
                <a:cs typeface="Times New Roman" pitchFamily="18" charset="0"/>
              </a:rPr>
              <a:t>   +   H</a:t>
            </a:r>
            <a:r>
              <a:rPr lang="en-GB" sz="2400" baseline="-25000" dirty="0" smtClean="0">
                <a:solidFill>
                  <a:schemeClr val="tx2"/>
                </a:solidFill>
                <a:latin typeface="Times New Roman" pitchFamily="18" charset="0"/>
                <a:cs typeface="Times New Roman" pitchFamily="18" charset="0"/>
              </a:rPr>
              <a:t>2</a:t>
            </a:r>
            <a:r>
              <a:rPr lang="en-GB" sz="2400" dirty="0" smtClean="0">
                <a:solidFill>
                  <a:schemeClr val="tx2"/>
                </a:solidFill>
                <a:latin typeface="Times New Roman" pitchFamily="18" charset="0"/>
                <a:cs typeface="Times New Roman" pitchFamily="18" charset="0"/>
              </a:rPr>
              <a:t>O          </a:t>
            </a:r>
            <a:r>
              <a:rPr lang="en-GB" sz="2400" b="1" dirty="0" smtClean="0">
                <a:solidFill>
                  <a:srgbClr val="FF0000"/>
                </a:solidFill>
                <a:latin typeface="Times New Roman" pitchFamily="18" charset="0"/>
                <a:cs typeface="Times New Roman" pitchFamily="18" charset="0"/>
              </a:rPr>
              <a:t>H</a:t>
            </a:r>
            <a:r>
              <a:rPr lang="en-GB" sz="2400" b="1" baseline="-25000" dirty="0" smtClean="0">
                <a:solidFill>
                  <a:srgbClr val="FF0000"/>
                </a:solidFill>
                <a:latin typeface="Times New Roman" pitchFamily="18" charset="0"/>
                <a:cs typeface="Times New Roman" pitchFamily="18" charset="0"/>
              </a:rPr>
              <a:t>2</a:t>
            </a:r>
            <a:r>
              <a:rPr lang="en-GB" sz="2400" b="1" dirty="0" smtClean="0">
                <a:solidFill>
                  <a:srgbClr val="FF0000"/>
                </a:solidFill>
                <a:latin typeface="Times New Roman" pitchFamily="18" charset="0"/>
                <a:cs typeface="Times New Roman" pitchFamily="18" charset="0"/>
              </a:rPr>
              <a:t>SO</a:t>
            </a:r>
            <a:r>
              <a:rPr lang="en-GB" sz="2400" b="1" baseline="-25000" dirty="0" smtClean="0">
                <a:solidFill>
                  <a:srgbClr val="FF0000"/>
                </a:solidFill>
                <a:latin typeface="Times New Roman" pitchFamily="18" charset="0"/>
                <a:cs typeface="Times New Roman" pitchFamily="18" charset="0"/>
              </a:rPr>
              <a:t>4</a:t>
            </a:r>
            <a:r>
              <a:rPr lang="en-GB" sz="2400" dirty="0" smtClean="0">
                <a:solidFill>
                  <a:schemeClr val="tx2"/>
                </a:solidFill>
                <a:latin typeface="Times New Roman" pitchFamily="18" charset="0"/>
                <a:cs typeface="Times New Roman" pitchFamily="18" charset="0"/>
              </a:rPr>
              <a:t>              </a:t>
            </a:r>
          </a:p>
          <a:p>
            <a:pPr algn="just" eaLnBrk="1" hangingPunct="1">
              <a:lnSpc>
                <a:spcPct val="90000"/>
              </a:lnSpc>
              <a:buFont typeface="Wingdings" pitchFamily="2" charset="2"/>
              <a:buChar char="Ø"/>
            </a:pPr>
            <a:endParaRPr lang="en-GB" sz="2400" dirty="0" smtClean="0">
              <a:solidFill>
                <a:schemeClr val="tx2"/>
              </a:solidFill>
              <a:latin typeface="Times New Roman" pitchFamily="18" charset="0"/>
              <a:cs typeface="Times New Roman" pitchFamily="18" charset="0"/>
            </a:endParaRPr>
          </a:p>
          <a:p>
            <a:pPr algn="just" eaLnBrk="1" hangingPunct="1">
              <a:lnSpc>
                <a:spcPct val="90000"/>
              </a:lnSpc>
              <a:buFont typeface="Wingdings" pitchFamily="2" charset="2"/>
              <a:buChar char="Ø"/>
            </a:pPr>
            <a:r>
              <a:rPr lang="en-GB" sz="2400" dirty="0" smtClean="0">
                <a:solidFill>
                  <a:schemeClr val="tx2"/>
                </a:solidFill>
                <a:latin typeface="Times New Roman" pitchFamily="18" charset="0"/>
                <a:cs typeface="Times New Roman" pitchFamily="18" charset="0"/>
              </a:rPr>
              <a:t>2NO   +   O</a:t>
            </a:r>
            <a:r>
              <a:rPr lang="en-GB" sz="2400" baseline="-25000" dirty="0" smtClean="0">
                <a:solidFill>
                  <a:schemeClr val="tx2"/>
                </a:solidFill>
                <a:latin typeface="Times New Roman" pitchFamily="18" charset="0"/>
                <a:cs typeface="Times New Roman" pitchFamily="18" charset="0"/>
              </a:rPr>
              <a:t>2</a:t>
            </a:r>
            <a:r>
              <a:rPr lang="en-GB" sz="2400" dirty="0" smtClean="0">
                <a:solidFill>
                  <a:schemeClr val="tx2"/>
                </a:solidFill>
                <a:latin typeface="Times New Roman" pitchFamily="18" charset="0"/>
                <a:cs typeface="Times New Roman" pitchFamily="18" charset="0"/>
              </a:rPr>
              <a:t>            2NO</a:t>
            </a:r>
            <a:r>
              <a:rPr lang="en-GB" sz="2400" baseline="-25000" dirty="0" smtClean="0">
                <a:solidFill>
                  <a:schemeClr val="tx2"/>
                </a:solidFill>
                <a:latin typeface="Times New Roman" pitchFamily="18" charset="0"/>
                <a:cs typeface="Times New Roman" pitchFamily="18" charset="0"/>
              </a:rPr>
              <a:t>2</a:t>
            </a:r>
          </a:p>
          <a:p>
            <a:pPr algn="just" eaLnBrk="1" hangingPunct="1">
              <a:lnSpc>
                <a:spcPct val="90000"/>
              </a:lnSpc>
              <a:buFont typeface="Wingdings" pitchFamily="2" charset="2"/>
              <a:buChar char="Ø"/>
            </a:pPr>
            <a:endParaRPr lang="en-GB" sz="2400" dirty="0" smtClean="0">
              <a:solidFill>
                <a:schemeClr val="tx2"/>
              </a:solidFill>
              <a:latin typeface="Times New Roman" pitchFamily="18" charset="0"/>
              <a:cs typeface="Times New Roman" pitchFamily="18" charset="0"/>
            </a:endParaRPr>
          </a:p>
          <a:p>
            <a:pPr algn="just" eaLnBrk="1" hangingPunct="1">
              <a:lnSpc>
                <a:spcPct val="90000"/>
              </a:lnSpc>
              <a:buFont typeface="Wingdings" pitchFamily="2" charset="2"/>
              <a:buChar char="Ø"/>
            </a:pPr>
            <a:r>
              <a:rPr lang="en-GB" sz="2400" dirty="0" smtClean="0">
                <a:solidFill>
                  <a:schemeClr val="tx2"/>
                </a:solidFill>
                <a:latin typeface="Times New Roman" pitchFamily="18" charset="0"/>
                <a:cs typeface="Times New Roman" pitchFamily="18" charset="0"/>
              </a:rPr>
              <a:t>4NO</a:t>
            </a:r>
            <a:r>
              <a:rPr lang="en-GB" sz="2400" baseline="-25000" dirty="0" smtClean="0">
                <a:solidFill>
                  <a:schemeClr val="tx2"/>
                </a:solidFill>
                <a:latin typeface="Times New Roman" pitchFamily="18" charset="0"/>
                <a:cs typeface="Times New Roman" pitchFamily="18" charset="0"/>
              </a:rPr>
              <a:t>2</a:t>
            </a:r>
            <a:r>
              <a:rPr lang="en-GB" sz="2400" dirty="0" smtClean="0">
                <a:solidFill>
                  <a:schemeClr val="tx2"/>
                </a:solidFill>
                <a:latin typeface="Times New Roman" pitchFamily="18" charset="0"/>
                <a:cs typeface="Times New Roman" pitchFamily="18" charset="0"/>
              </a:rPr>
              <a:t>    +   2H</a:t>
            </a:r>
            <a:r>
              <a:rPr lang="en-GB" sz="2400" baseline="-25000" dirty="0" smtClean="0">
                <a:solidFill>
                  <a:schemeClr val="tx2"/>
                </a:solidFill>
                <a:latin typeface="Times New Roman" pitchFamily="18" charset="0"/>
                <a:cs typeface="Times New Roman" pitchFamily="18" charset="0"/>
              </a:rPr>
              <a:t>2</a:t>
            </a:r>
            <a:r>
              <a:rPr lang="en-GB" sz="2400" dirty="0" smtClean="0">
                <a:solidFill>
                  <a:schemeClr val="tx2"/>
                </a:solidFill>
                <a:latin typeface="Times New Roman" pitchFamily="18" charset="0"/>
                <a:cs typeface="Times New Roman" pitchFamily="18" charset="0"/>
              </a:rPr>
              <a:t>O    +  O</a:t>
            </a:r>
            <a:r>
              <a:rPr lang="en-GB" sz="2400" baseline="-25000" dirty="0" smtClean="0">
                <a:solidFill>
                  <a:schemeClr val="tx2"/>
                </a:solidFill>
                <a:latin typeface="Times New Roman" pitchFamily="18" charset="0"/>
                <a:cs typeface="Times New Roman" pitchFamily="18" charset="0"/>
              </a:rPr>
              <a:t>2</a:t>
            </a:r>
            <a:r>
              <a:rPr lang="en-GB" sz="2400" dirty="0" smtClean="0">
                <a:solidFill>
                  <a:schemeClr val="tx2"/>
                </a:solidFill>
                <a:latin typeface="Times New Roman" pitchFamily="18" charset="0"/>
                <a:cs typeface="Times New Roman" pitchFamily="18" charset="0"/>
              </a:rPr>
              <a:t>          </a:t>
            </a:r>
            <a:r>
              <a:rPr lang="en-GB" sz="2400" b="1" dirty="0" smtClean="0">
                <a:solidFill>
                  <a:srgbClr val="FF0000"/>
                </a:solidFill>
                <a:latin typeface="Times New Roman" pitchFamily="18" charset="0"/>
                <a:cs typeface="Times New Roman" pitchFamily="18" charset="0"/>
              </a:rPr>
              <a:t>4HNO</a:t>
            </a:r>
            <a:r>
              <a:rPr lang="en-GB" sz="2400" b="1" baseline="-25000" dirty="0" smtClean="0">
                <a:solidFill>
                  <a:srgbClr val="FF0000"/>
                </a:solidFill>
                <a:latin typeface="Times New Roman" pitchFamily="18" charset="0"/>
                <a:cs typeface="Times New Roman" pitchFamily="18" charset="0"/>
              </a:rPr>
              <a:t>3</a:t>
            </a:r>
          </a:p>
          <a:p>
            <a:pPr algn="just" eaLnBrk="1" hangingPunct="1">
              <a:lnSpc>
                <a:spcPct val="90000"/>
              </a:lnSpc>
              <a:buFont typeface="Wingdings" pitchFamily="2" charset="2"/>
              <a:buChar char="Ø"/>
            </a:pPr>
            <a:endParaRPr lang="en-GB" sz="2400" baseline="-25000" dirty="0" smtClean="0">
              <a:solidFill>
                <a:schemeClr val="tx2"/>
              </a:solidFill>
              <a:latin typeface="Times New Roman" pitchFamily="18" charset="0"/>
              <a:cs typeface="Times New Roman" pitchFamily="18" charset="0"/>
            </a:endParaRPr>
          </a:p>
          <a:p>
            <a:pPr algn="just">
              <a:spcBef>
                <a:spcPct val="0"/>
              </a:spcBef>
              <a:buFont typeface="Wingdings" pitchFamily="2" charset="2"/>
              <a:buChar char="Ø"/>
            </a:pPr>
            <a:r>
              <a:rPr lang="en-US" sz="2400" dirty="0" smtClean="0">
                <a:solidFill>
                  <a:schemeClr val="tx2"/>
                </a:solidFill>
                <a:latin typeface="Times New Roman" pitchFamily="18" charset="0"/>
                <a:cs typeface="Times New Roman" pitchFamily="18" charset="0"/>
              </a:rPr>
              <a:t>Both these acids are strong and when present in the atmosphere, dissolve in water drops to fall on earth as acid rain.</a:t>
            </a:r>
          </a:p>
          <a:p>
            <a:pPr algn="just">
              <a:spcBef>
                <a:spcPct val="0"/>
              </a:spcBef>
              <a:buFont typeface="Wingdings" pitchFamily="2" charset="2"/>
              <a:buChar char="Ø"/>
            </a:pPr>
            <a:endParaRPr lang="en-US" sz="2000" dirty="0" smtClean="0">
              <a:solidFill>
                <a:schemeClr val="tx2"/>
              </a:solidFill>
              <a:latin typeface="Times New Roman" pitchFamily="18" charset="0"/>
              <a:cs typeface="Times New Roman" pitchFamily="18" charset="0"/>
            </a:endParaRPr>
          </a:p>
          <a:p>
            <a:pPr algn="just">
              <a:spcBef>
                <a:spcPct val="0"/>
              </a:spcBef>
              <a:buFont typeface="Wingdings" pitchFamily="2" charset="2"/>
              <a:buChar char="Ø"/>
            </a:pPr>
            <a:r>
              <a:rPr lang="en-US" sz="2400" dirty="0" smtClean="0">
                <a:solidFill>
                  <a:schemeClr val="tx2"/>
                </a:solidFill>
                <a:latin typeface="Times New Roman" pitchFamily="18" charset="0"/>
                <a:cs typeface="Times New Roman" pitchFamily="18" charset="0"/>
              </a:rPr>
              <a:t>Some natural reason acid rain are volcanic eruption, forest fire etc.,  which contribute to acidity in rain</a:t>
            </a:r>
            <a:r>
              <a:rPr lang="en-US" sz="2000" dirty="0" smtClean="0">
                <a:solidFill>
                  <a:schemeClr val="tx2"/>
                </a:solidFill>
                <a:latin typeface="Times New Roman" pitchFamily="18" charset="0"/>
                <a:cs typeface="Times New Roman" pitchFamily="18" charset="0"/>
              </a:rPr>
              <a:t>.</a:t>
            </a:r>
          </a:p>
        </p:txBody>
      </p:sp>
      <p:sp>
        <p:nvSpPr>
          <p:cNvPr id="3" name="TextBox 2"/>
          <p:cNvSpPr txBox="1"/>
          <p:nvPr/>
        </p:nvSpPr>
        <p:spPr>
          <a:xfrm>
            <a:off x="304800" y="304800"/>
            <a:ext cx="4191000" cy="707886"/>
          </a:xfrm>
          <a:prstGeom prst="rect">
            <a:avLst/>
          </a:prstGeom>
          <a:solidFill>
            <a:srgbClr val="92D050"/>
          </a:solidFill>
        </p:spPr>
        <p:txBody>
          <a:bodyPr wrap="square" rtlCol="0">
            <a:spAutoFit/>
          </a:bodyPr>
          <a:lstStyle/>
          <a:p>
            <a:r>
              <a:rPr lang="en-US" sz="4000" b="1" dirty="0" smtClean="0">
                <a:solidFill>
                  <a:srgbClr val="002060"/>
                </a:solidFill>
              </a:rPr>
              <a:t>Chemical reactions</a:t>
            </a:r>
            <a:endParaRPr lang="en-US" sz="4000" b="1" dirty="0">
              <a:solidFill>
                <a:srgbClr val="002060"/>
              </a:solidFill>
            </a:endParaRPr>
          </a:p>
        </p:txBody>
      </p:sp>
      <p:cxnSp>
        <p:nvCxnSpPr>
          <p:cNvPr id="5" name="Straight Arrow Connector 4"/>
          <p:cNvCxnSpPr/>
          <p:nvPr/>
        </p:nvCxnSpPr>
        <p:spPr>
          <a:xfrm>
            <a:off x="2286000" y="1524000"/>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a:off x="2438400" y="2286000"/>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a:off x="2438400" y="3124200"/>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3810000" y="3886200"/>
            <a:ext cx="685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00100"/>
            <a:ext cx="45720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linds(horizont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linds(horizontal)">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blinds(horizontal)">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descr="http://earthuntouched.com/wp-content/uploads/2014/10/acid-rain-effects.jpg"/>
          <p:cNvPicPr>
            <a:picLocks noChangeAspect="1" noChangeArrowheads="1"/>
          </p:cNvPicPr>
          <p:nvPr/>
        </p:nvPicPr>
        <p:blipFill>
          <a:blip r:embed="rId2"/>
          <a:srcRect/>
          <a:stretch>
            <a:fillRect/>
          </a:stretch>
        </p:blipFill>
        <p:spPr bwMode="auto">
          <a:xfrm>
            <a:off x="3657599" y="3454686"/>
            <a:ext cx="2483069" cy="1600200"/>
          </a:xfrm>
          <a:prstGeom prst="rect">
            <a:avLst/>
          </a:prstGeom>
          <a:noFill/>
        </p:spPr>
      </p:pic>
      <p:sp>
        <p:nvSpPr>
          <p:cNvPr id="2" name="TextBox 1"/>
          <p:cNvSpPr txBox="1"/>
          <p:nvPr/>
        </p:nvSpPr>
        <p:spPr>
          <a:xfrm>
            <a:off x="5334001" y="195590"/>
            <a:ext cx="3650368" cy="646331"/>
          </a:xfrm>
          <a:prstGeom prst="rect">
            <a:avLst/>
          </a:prstGeom>
          <a:solidFill>
            <a:srgbClr val="92D050"/>
          </a:solidFill>
        </p:spPr>
        <p:txBody>
          <a:bodyPr wrap="square" rtlCol="0">
            <a:spAutoFit/>
          </a:bodyPr>
          <a:lstStyle/>
          <a:p>
            <a:r>
              <a:rPr lang="en-US" sz="3600" b="1" dirty="0" smtClean="0">
                <a:solidFill>
                  <a:srgbClr val="002060"/>
                </a:solidFill>
              </a:rPr>
              <a:t>Effect of Acid Rain</a:t>
            </a:r>
            <a:endParaRPr lang="en-US" sz="3600" b="1" dirty="0">
              <a:solidFill>
                <a:srgbClr val="002060"/>
              </a:solidFill>
            </a:endParaRPr>
          </a:p>
        </p:txBody>
      </p:sp>
      <p:sp>
        <p:nvSpPr>
          <p:cNvPr id="3" name="TextBox 2"/>
          <p:cNvSpPr txBox="1"/>
          <p:nvPr/>
        </p:nvSpPr>
        <p:spPr>
          <a:xfrm>
            <a:off x="96001" y="225614"/>
            <a:ext cx="5238000" cy="4154984"/>
          </a:xfrm>
          <a:prstGeom prst="rect">
            <a:avLst/>
          </a:prstGeom>
          <a:noFill/>
        </p:spPr>
        <p:txBody>
          <a:bodyPr wrap="square" rtlCol="0">
            <a:spAutoFit/>
          </a:bodyPr>
          <a:lstStyle/>
          <a:p>
            <a:pPr algn="just">
              <a:buFont typeface="Wingdings" pitchFamily="2" charset="2"/>
              <a:buChar char="Ø"/>
            </a:pPr>
            <a:r>
              <a:rPr lang="en-US" sz="2400" dirty="0" smtClean="0"/>
              <a:t>Effect on aquatic ecosystem</a:t>
            </a:r>
          </a:p>
          <a:p>
            <a:pPr algn="just">
              <a:buFont typeface="Wingdings" pitchFamily="2" charset="2"/>
              <a:buChar char="Ø"/>
            </a:pPr>
            <a:r>
              <a:rPr lang="en-US" sz="2400" dirty="0" smtClean="0"/>
              <a:t>Effect on terrestrial ecosystem- damage foliage and weakens trees</a:t>
            </a:r>
          </a:p>
          <a:p>
            <a:pPr algn="just">
              <a:buFont typeface="Wingdings" pitchFamily="2" charset="2"/>
              <a:buChar char="Ø"/>
            </a:pPr>
            <a:r>
              <a:rPr lang="en-US" sz="2400" dirty="0" smtClean="0"/>
              <a:t>Effect on buildings &amp; statues</a:t>
            </a:r>
          </a:p>
          <a:p>
            <a:pPr algn="just">
              <a:buFont typeface="Wingdings" pitchFamily="2" charset="2"/>
              <a:buChar char="Ø"/>
            </a:pPr>
            <a:r>
              <a:rPr lang="en-US" sz="2400" dirty="0" smtClean="0"/>
              <a:t>Damages metals</a:t>
            </a:r>
          </a:p>
          <a:p>
            <a:pPr algn="just">
              <a:buFont typeface="Wingdings" pitchFamily="2" charset="2"/>
              <a:buChar char="Ø"/>
            </a:pPr>
            <a:endParaRPr lang="en-US" sz="2400" dirty="0" smtClean="0"/>
          </a:p>
          <a:p>
            <a:pPr algn="just">
              <a:buFont typeface="Wingdings" pitchFamily="2" charset="2"/>
              <a:buChar char="Ø"/>
            </a:pPr>
            <a:endParaRPr lang="en-US" sz="2400" dirty="0" smtClean="0"/>
          </a:p>
          <a:p>
            <a:pPr algn="just">
              <a:buFont typeface="Wingdings" pitchFamily="2" charset="2"/>
              <a:buChar char="Ø"/>
            </a:pPr>
            <a:r>
              <a:rPr lang="en-US" sz="2400" dirty="0" smtClean="0"/>
              <a:t>Use of pollution control </a:t>
            </a:r>
            <a:r>
              <a:rPr lang="en-US" sz="2400" dirty="0" err="1" smtClean="0"/>
              <a:t>equipments</a:t>
            </a:r>
            <a:endParaRPr lang="en-US" sz="2400" dirty="0" smtClean="0"/>
          </a:p>
          <a:p>
            <a:pPr algn="just">
              <a:buFont typeface="Wingdings" pitchFamily="2" charset="2"/>
              <a:buChar char="Ø"/>
            </a:pPr>
            <a:r>
              <a:rPr lang="en-US" sz="2400" dirty="0"/>
              <a:t> </a:t>
            </a:r>
            <a:r>
              <a:rPr lang="en-US" sz="2400" dirty="0" smtClean="0"/>
              <a:t>Liming of water bodies</a:t>
            </a:r>
          </a:p>
          <a:p>
            <a:pPr algn="just">
              <a:buFont typeface="Wingdings" pitchFamily="2" charset="2"/>
              <a:buChar char="Ø"/>
            </a:pPr>
            <a:r>
              <a:rPr lang="en-US" sz="2400" dirty="0" smtClean="0"/>
              <a:t>Coating of polymer in </a:t>
            </a:r>
          </a:p>
          <a:p>
            <a:pPr algn="just"/>
            <a:r>
              <a:rPr lang="en-US" sz="2400" dirty="0"/>
              <a:t> </a:t>
            </a:r>
            <a:r>
              <a:rPr lang="en-US" sz="2400" dirty="0" smtClean="0"/>
              <a:t>   interior of pipes</a:t>
            </a:r>
            <a:endParaRPr lang="en-US" sz="2400" dirty="0"/>
          </a:p>
        </p:txBody>
      </p:sp>
      <p:pic>
        <p:nvPicPr>
          <p:cNvPr id="25604" name="Picture 4" descr="http://media-2.web.britannica.com/eb-media/54/72754-004-B387DF74.jpg"/>
          <p:cNvPicPr>
            <a:picLocks noChangeAspect="1" noChangeArrowheads="1"/>
          </p:cNvPicPr>
          <p:nvPr/>
        </p:nvPicPr>
        <p:blipFill>
          <a:blip r:embed="rId3"/>
          <a:srcRect/>
          <a:stretch>
            <a:fillRect/>
          </a:stretch>
        </p:blipFill>
        <p:spPr bwMode="auto">
          <a:xfrm>
            <a:off x="6236569" y="5257800"/>
            <a:ext cx="2724150" cy="1447800"/>
          </a:xfrm>
          <a:prstGeom prst="rect">
            <a:avLst/>
          </a:prstGeom>
          <a:ln>
            <a:noFill/>
          </a:ln>
          <a:effectLst>
            <a:outerShdw blurRad="292100" dist="139700" dir="2700000" algn="tl" rotWithShape="0">
              <a:srgbClr val="333333">
                <a:alpha val="65000"/>
              </a:srgbClr>
            </a:outerShdw>
          </a:effectLst>
        </p:spPr>
      </p:pic>
      <p:pic>
        <p:nvPicPr>
          <p:cNvPr id="25602" name="Picture 2" descr="https://c1.staticflickr.com/3/2153/4513343741_981c145b47.jpg"/>
          <p:cNvPicPr>
            <a:picLocks noChangeAspect="1" noChangeArrowheads="1"/>
          </p:cNvPicPr>
          <p:nvPr/>
        </p:nvPicPr>
        <p:blipFill>
          <a:blip r:embed="rId4"/>
          <a:srcRect/>
          <a:stretch>
            <a:fillRect/>
          </a:stretch>
        </p:blipFill>
        <p:spPr bwMode="auto">
          <a:xfrm>
            <a:off x="6236570" y="3454686"/>
            <a:ext cx="2724150" cy="1600200"/>
          </a:xfrm>
          <a:prstGeom prst="rect">
            <a:avLst/>
          </a:prstGeom>
          <a:ln>
            <a:noFill/>
          </a:ln>
          <a:effectLst>
            <a:outerShdw blurRad="292100" dist="139700" dir="2700000" algn="tl" rotWithShape="0">
              <a:srgbClr val="333333">
                <a:alpha val="65000"/>
              </a:srgbClr>
            </a:outerShdw>
          </a:effectLst>
        </p:spPr>
      </p:pic>
      <p:pic>
        <p:nvPicPr>
          <p:cNvPr id="25606" name="Picture 6" descr="http://1.bp.blogspot.com/-COYf_ASY6Gk/VQs3U1j-ijI/AAAAAAAAADQ/8eV95EPwOkI/s1600/salmon-no2-sa-029.jpg"/>
          <p:cNvPicPr>
            <a:picLocks noChangeAspect="1" noChangeArrowheads="1"/>
          </p:cNvPicPr>
          <p:nvPr/>
        </p:nvPicPr>
        <p:blipFill>
          <a:blip r:embed="rId5" cstate="print"/>
          <a:srcRect/>
          <a:stretch>
            <a:fillRect/>
          </a:stretch>
        </p:blipFill>
        <p:spPr bwMode="auto">
          <a:xfrm>
            <a:off x="228600" y="5257800"/>
            <a:ext cx="3279932" cy="1513490"/>
          </a:xfrm>
          <a:prstGeom prst="rect">
            <a:avLst/>
          </a:prstGeom>
          <a:ln>
            <a:noFill/>
          </a:ln>
          <a:effectLst>
            <a:outerShdw blurRad="292100" dist="139700" dir="2700000" algn="tl" rotWithShape="0">
              <a:srgbClr val="333333">
                <a:alpha val="65000"/>
              </a:srgbClr>
            </a:outerShdw>
          </a:effectLst>
        </p:spPr>
      </p:pic>
      <p:pic>
        <p:nvPicPr>
          <p:cNvPr id="25608" name="Picture 8" descr="http://www.buzzle.com/img/articleImages/168126-8920-53.jpg"/>
          <p:cNvPicPr>
            <a:picLocks noChangeAspect="1" noChangeArrowheads="1"/>
          </p:cNvPicPr>
          <p:nvPr/>
        </p:nvPicPr>
        <p:blipFill>
          <a:blip r:embed="rId6"/>
          <a:srcRect/>
          <a:stretch>
            <a:fillRect/>
          </a:stretch>
        </p:blipFill>
        <p:spPr bwMode="auto">
          <a:xfrm>
            <a:off x="6814749" y="950183"/>
            <a:ext cx="2169620" cy="2336514"/>
          </a:xfrm>
          <a:prstGeom prst="rect">
            <a:avLst/>
          </a:prstGeom>
          <a:noFill/>
        </p:spPr>
      </p:pic>
      <p:pic>
        <p:nvPicPr>
          <p:cNvPr id="25612" name="Picture 12" descr="http://www.wonderslist.com/wp-content/uploads/2014/11/Facts-about-Taj-Mahal.jpg"/>
          <p:cNvPicPr>
            <a:picLocks noChangeAspect="1" noChangeArrowheads="1"/>
          </p:cNvPicPr>
          <p:nvPr/>
        </p:nvPicPr>
        <p:blipFill>
          <a:blip r:embed="rId7"/>
          <a:srcRect/>
          <a:stretch>
            <a:fillRect/>
          </a:stretch>
        </p:blipFill>
        <p:spPr bwMode="auto">
          <a:xfrm>
            <a:off x="3657600" y="5257800"/>
            <a:ext cx="2514600" cy="1458310"/>
          </a:xfrm>
          <a:prstGeom prst="rect">
            <a:avLst/>
          </a:prstGeom>
          <a:noFill/>
        </p:spPr>
      </p:pic>
      <p:sp>
        <p:nvSpPr>
          <p:cNvPr id="10" name="TextBox 9"/>
          <p:cNvSpPr txBox="1"/>
          <p:nvPr/>
        </p:nvSpPr>
        <p:spPr>
          <a:xfrm>
            <a:off x="98629" y="2118440"/>
            <a:ext cx="5238000" cy="646331"/>
          </a:xfrm>
          <a:prstGeom prst="rect">
            <a:avLst/>
          </a:prstGeom>
          <a:solidFill>
            <a:srgbClr val="92D050"/>
          </a:solidFill>
        </p:spPr>
        <p:txBody>
          <a:bodyPr wrap="square" rtlCol="0">
            <a:spAutoFit/>
          </a:bodyPr>
          <a:lstStyle/>
          <a:p>
            <a:r>
              <a:rPr lang="en-US" sz="3600" b="1" dirty="0" smtClean="0">
                <a:solidFill>
                  <a:srgbClr val="002060"/>
                </a:solidFill>
              </a:rPr>
              <a:t>Control of Acid Rain</a:t>
            </a:r>
            <a:endParaRPr lang="en-US" sz="3600" b="1" dirty="0">
              <a:solidFill>
                <a:srgbClr val="00206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dnr.state.wi.us/Org/caer/ce/eek/earth/air/images/erthhole.gif"/>
          <p:cNvPicPr>
            <a:picLocks noChangeAspect="1" noChangeArrowheads="1"/>
          </p:cNvPicPr>
          <p:nvPr/>
        </p:nvPicPr>
        <p:blipFill>
          <a:blip r:embed="rId2"/>
          <a:srcRect/>
          <a:stretch>
            <a:fillRect/>
          </a:stretch>
        </p:blipFill>
        <p:spPr bwMode="auto">
          <a:xfrm>
            <a:off x="6148552" y="195590"/>
            <a:ext cx="2895600" cy="1828365"/>
          </a:xfrm>
          <a:prstGeom prst="rect">
            <a:avLst/>
          </a:prstGeom>
          <a:noFill/>
        </p:spPr>
      </p:pic>
      <p:sp>
        <p:nvSpPr>
          <p:cNvPr id="2" name="TextBox 1"/>
          <p:cNvSpPr txBox="1"/>
          <p:nvPr/>
        </p:nvSpPr>
        <p:spPr>
          <a:xfrm>
            <a:off x="228600" y="195590"/>
            <a:ext cx="5181600" cy="646331"/>
          </a:xfrm>
          <a:prstGeom prst="rect">
            <a:avLst/>
          </a:prstGeom>
          <a:solidFill>
            <a:srgbClr val="92D050"/>
          </a:solidFill>
        </p:spPr>
        <p:txBody>
          <a:bodyPr wrap="square" rtlCol="0">
            <a:spAutoFit/>
          </a:bodyPr>
          <a:lstStyle/>
          <a:p>
            <a:r>
              <a:rPr lang="en-US" sz="3600" b="1" dirty="0" smtClean="0">
                <a:solidFill>
                  <a:srgbClr val="002060"/>
                </a:solidFill>
              </a:rPr>
              <a:t>Depletion of ozone layer</a:t>
            </a:r>
            <a:endParaRPr lang="en-US" sz="3600" b="1" dirty="0">
              <a:solidFill>
                <a:srgbClr val="002060"/>
              </a:solidFill>
            </a:endParaRPr>
          </a:p>
        </p:txBody>
      </p:sp>
      <p:sp>
        <p:nvSpPr>
          <p:cNvPr id="3" name="TextBox 1"/>
          <p:cNvSpPr txBox="1">
            <a:spLocks noChangeArrowheads="1"/>
          </p:cNvSpPr>
          <p:nvPr/>
        </p:nvSpPr>
        <p:spPr bwMode="auto">
          <a:xfrm>
            <a:off x="228600" y="990600"/>
            <a:ext cx="8610600" cy="5452775"/>
          </a:xfrm>
          <a:prstGeom prst="rect">
            <a:avLst/>
          </a:prstGeom>
          <a:noFill/>
          <a:ln w="9525">
            <a:noFill/>
            <a:miter lim="800000"/>
            <a:headEnd/>
            <a:tailEnd/>
          </a:ln>
        </p:spPr>
        <p:txBody>
          <a:bodyPr wrap="square">
            <a:spAutoFit/>
          </a:bodyPr>
          <a:lstStyle/>
          <a:p>
            <a:pPr algn="just">
              <a:lnSpc>
                <a:spcPts val="2160"/>
              </a:lnSpc>
              <a:buFont typeface="Wingdings" pitchFamily="2" charset="2"/>
              <a:buChar char="Ø"/>
            </a:pPr>
            <a:endParaRPr lang="en-US" sz="2400" b="1" dirty="0">
              <a:solidFill>
                <a:schemeClr val="tx1">
                  <a:lumMod val="75000"/>
                  <a:lumOff val="25000"/>
                </a:schemeClr>
              </a:solidFill>
              <a:latin typeface="Times New Roman" pitchFamily="18" charset="0"/>
              <a:cs typeface="Times New Roman" pitchFamily="18" charset="0"/>
            </a:endParaRPr>
          </a:p>
          <a:p>
            <a:pPr algn="just">
              <a:lnSpc>
                <a:spcPts val="2160"/>
              </a:lnSpc>
              <a:buFont typeface="Wingdings" pitchFamily="2" charset="2"/>
              <a:buChar char="Ø"/>
            </a:pPr>
            <a:r>
              <a:rPr lang="en-US" sz="2400" b="1" dirty="0">
                <a:solidFill>
                  <a:schemeClr val="tx1">
                    <a:lumMod val="75000"/>
                    <a:lumOff val="25000"/>
                  </a:schemeClr>
                </a:solidFill>
                <a:latin typeface="Times New Roman" pitchFamily="18" charset="0"/>
                <a:cs typeface="Times New Roman" pitchFamily="18" charset="0"/>
              </a:rPr>
              <a:t>This is tri atomic molecule of oxygen (</a:t>
            </a:r>
            <a:r>
              <a:rPr lang="en-US" sz="2400" b="1" dirty="0" smtClean="0">
                <a:solidFill>
                  <a:schemeClr val="tx1">
                    <a:lumMod val="75000"/>
                    <a:lumOff val="25000"/>
                  </a:schemeClr>
                </a:solidFill>
                <a:latin typeface="Times New Roman" pitchFamily="18" charset="0"/>
                <a:cs typeface="Times New Roman" pitchFamily="18" charset="0"/>
              </a:rPr>
              <a:t>O</a:t>
            </a:r>
            <a:r>
              <a:rPr lang="en-US" sz="2400" b="1" baseline="-25000" dirty="0" smtClean="0">
                <a:solidFill>
                  <a:schemeClr val="tx1">
                    <a:lumMod val="75000"/>
                    <a:lumOff val="25000"/>
                  </a:schemeClr>
                </a:solidFill>
                <a:latin typeface="Times New Roman" pitchFamily="18" charset="0"/>
                <a:cs typeface="Times New Roman" pitchFamily="18" charset="0"/>
              </a:rPr>
              <a:t>3</a:t>
            </a:r>
            <a:r>
              <a:rPr lang="en-US" sz="2400" b="1" dirty="0" smtClean="0">
                <a:solidFill>
                  <a:schemeClr val="tx1">
                    <a:lumMod val="75000"/>
                    <a:lumOff val="25000"/>
                  </a:schemeClr>
                </a:solidFill>
                <a:latin typeface="Times New Roman" pitchFamily="18" charset="0"/>
                <a:cs typeface="Times New Roman" pitchFamily="18" charset="0"/>
              </a:rPr>
              <a:t>), </a:t>
            </a:r>
          </a:p>
          <a:p>
            <a:pPr algn="just">
              <a:lnSpc>
                <a:spcPts val="2160"/>
              </a:lnSpc>
            </a:pPr>
            <a:r>
              <a:rPr lang="en-US" sz="2400" b="1" dirty="0" smtClean="0">
                <a:solidFill>
                  <a:schemeClr val="tx1">
                    <a:lumMod val="75000"/>
                    <a:lumOff val="25000"/>
                  </a:schemeClr>
                </a:solidFill>
                <a:latin typeface="Times New Roman" pitchFamily="18" charset="0"/>
                <a:cs typeface="Times New Roman" pitchFamily="18" charset="0"/>
              </a:rPr>
              <a:t>    Available </a:t>
            </a:r>
            <a:r>
              <a:rPr lang="en-US" sz="2400" b="1" dirty="0">
                <a:solidFill>
                  <a:schemeClr val="tx1">
                    <a:lumMod val="75000"/>
                    <a:lumOff val="25000"/>
                  </a:schemeClr>
                </a:solidFill>
                <a:latin typeface="Times New Roman" pitchFamily="18" charset="0"/>
                <a:cs typeface="Times New Roman" pitchFamily="18" charset="0"/>
              </a:rPr>
              <a:t>in </a:t>
            </a:r>
            <a:r>
              <a:rPr lang="en-US" sz="2400" b="1" dirty="0">
                <a:solidFill>
                  <a:srgbClr val="FF0000"/>
                </a:solidFill>
                <a:latin typeface="Times New Roman" pitchFamily="18" charset="0"/>
                <a:cs typeface="Times New Roman" pitchFamily="18" charset="0"/>
              </a:rPr>
              <a:t>stratosphere</a:t>
            </a:r>
            <a:r>
              <a:rPr lang="en-US" sz="2400" b="1" dirty="0">
                <a:solidFill>
                  <a:schemeClr val="tx1">
                    <a:lumMod val="75000"/>
                    <a:lumOff val="25000"/>
                  </a:schemeClr>
                </a:solidFill>
                <a:latin typeface="Times New Roman" pitchFamily="18" charset="0"/>
                <a:cs typeface="Times New Roman" pitchFamily="18" charset="0"/>
              </a:rPr>
              <a:t> </a:t>
            </a:r>
          </a:p>
          <a:p>
            <a:pPr algn="just">
              <a:lnSpc>
                <a:spcPts val="2160"/>
              </a:lnSpc>
              <a:buFont typeface="Wingdings" pitchFamily="2" charset="2"/>
              <a:buChar char="Ø"/>
            </a:pPr>
            <a:endParaRPr lang="en-US" sz="2400" b="1" dirty="0">
              <a:solidFill>
                <a:schemeClr val="tx1">
                  <a:lumMod val="75000"/>
                  <a:lumOff val="25000"/>
                </a:schemeClr>
              </a:solidFill>
              <a:latin typeface="Times New Roman" pitchFamily="18" charset="0"/>
              <a:cs typeface="Times New Roman" pitchFamily="18" charset="0"/>
            </a:endParaRPr>
          </a:p>
          <a:p>
            <a:pPr algn="just">
              <a:lnSpc>
                <a:spcPts val="2160"/>
              </a:lnSpc>
              <a:buFont typeface="Wingdings" pitchFamily="2" charset="2"/>
              <a:buChar char="Ø"/>
            </a:pPr>
            <a:r>
              <a:rPr lang="en-US" sz="2400" b="1" dirty="0">
                <a:solidFill>
                  <a:schemeClr val="tx1">
                    <a:lumMod val="75000"/>
                    <a:lumOff val="25000"/>
                  </a:schemeClr>
                </a:solidFill>
                <a:latin typeface="Times New Roman" pitchFamily="18" charset="0"/>
                <a:cs typeface="Times New Roman" pitchFamily="18" charset="0"/>
              </a:rPr>
              <a:t>Extended from 6 km at the poles and 17 km at the equator.</a:t>
            </a:r>
          </a:p>
          <a:p>
            <a:pPr algn="just">
              <a:lnSpc>
                <a:spcPts val="2160"/>
              </a:lnSpc>
              <a:buFont typeface="Wingdings" pitchFamily="2" charset="2"/>
              <a:buChar char="Ø"/>
            </a:pPr>
            <a:endParaRPr lang="en-US" sz="2400" b="1" dirty="0">
              <a:solidFill>
                <a:schemeClr val="tx1">
                  <a:lumMod val="75000"/>
                  <a:lumOff val="25000"/>
                </a:schemeClr>
              </a:solidFill>
              <a:latin typeface="Times New Roman" pitchFamily="18" charset="0"/>
              <a:cs typeface="Times New Roman" pitchFamily="18" charset="0"/>
            </a:endParaRPr>
          </a:p>
          <a:p>
            <a:pPr algn="just">
              <a:lnSpc>
                <a:spcPts val="2160"/>
              </a:lnSpc>
              <a:buFont typeface="Wingdings" pitchFamily="2" charset="2"/>
              <a:buChar char="Ø"/>
            </a:pPr>
            <a:r>
              <a:rPr lang="en-US" sz="2400" b="1" dirty="0">
                <a:solidFill>
                  <a:schemeClr val="tx1">
                    <a:lumMod val="75000"/>
                    <a:lumOff val="25000"/>
                  </a:schemeClr>
                </a:solidFill>
                <a:latin typeface="Times New Roman" pitchFamily="18" charset="0"/>
                <a:cs typeface="Times New Roman" pitchFamily="18" charset="0"/>
              </a:rPr>
              <a:t>Ground level O</a:t>
            </a:r>
            <a:r>
              <a:rPr lang="en-US" sz="2400" b="1" baseline="-25000" dirty="0">
                <a:solidFill>
                  <a:schemeClr val="tx1">
                    <a:lumMod val="75000"/>
                    <a:lumOff val="25000"/>
                  </a:schemeClr>
                </a:solidFill>
                <a:latin typeface="Times New Roman" pitchFamily="18" charset="0"/>
                <a:cs typeface="Times New Roman" pitchFamily="18" charset="0"/>
              </a:rPr>
              <a:t>3</a:t>
            </a:r>
            <a:r>
              <a:rPr lang="en-US" sz="2400" b="1" dirty="0">
                <a:solidFill>
                  <a:schemeClr val="tx1">
                    <a:lumMod val="75000"/>
                    <a:lumOff val="25000"/>
                  </a:schemeClr>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creates respiratory problem</a:t>
            </a:r>
            <a:r>
              <a:rPr lang="en-US" sz="2400" b="1" dirty="0">
                <a:solidFill>
                  <a:schemeClr val="tx1">
                    <a:lumMod val="75000"/>
                    <a:lumOff val="25000"/>
                  </a:schemeClr>
                </a:solidFill>
                <a:latin typeface="Times New Roman" pitchFamily="18" charset="0"/>
                <a:cs typeface="Times New Roman" pitchFamily="18" charset="0"/>
              </a:rPr>
              <a:t>.</a:t>
            </a:r>
          </a:p>
          <a:p>
            <a:pPr algn="just">
              <a:lnSpc>
                <a:spcPts val="2160"/>
              </a:lnSpc>
              <a:buFont typeface="Wingdings" pitchFamily="2" charset="2"/>
              <a:buChar char="Ø"/>
            </a:pPr>
            <a:endParaRPr lang="en-US" sz="2400" b="1" dirty="0">
              <a:solidFill>
                <a:schemeClr val="tx1">
                  <a:lumMod val="75000"/>
                  <a:lumOff val="25000"/>
                </a:schemeClr>
              </a:solidFill>
              <a:latin typeface="Times New Roman" pitchFamily="18" charset="0"/>
              <a:cs typeface="Times New Roman" pitchFamily="18" charset="0"/>
            </a:endParaRPr>
          </a:p>
          <a:p>
            <a:pPr algn="just">
              <a:lnSpc>
                <a:spcPts val="2160"/>
              </a:lnSpc>
              <a:buFont typeface="Wingdings" pitchFamily="2" charset="2"/>
              <a:buChar char="Ø"/>
            </a:pPr>
            <a:r>
              <a:rPr lang="en-US" sz="2400" b="1" dirty="0">
                <a:solidFill>
                  <a:schemeClr val="tx1">
                    <a:lumMod val="75000"/>
                    <a:lumOff val="25000"/>
                  </a:schemeClr>
                </a:solidFill>
                <a:latin typeface="Times New Roman" pitchFamily="18" charset="0"/>
                <a:cs typeface="Times New Roman" pitchFamily="18" charset="0"/>
              </a:rPr>
              <a:t>It is used to </a:t>
            </a:r>
            <a:r>
              <a:rPr lang="en-US" sz="2400" b="1" dirty="0">
                <a:solidFill>
                  <a:srgbClr val="FF0000"/>
                </a:solidFill>
                <a:latin typeface="Times New Roman" pitchFamily="18" charset="0"/>
                <a:cs typeface="Times New Roman" pitchFamily="18" charset="0"/>
              </a:rPr>
              <a:t>kill microorganism</a:t>
            </a:r>
            <a:r>
              <a:rPr lang="en-US" sz="2400" b="1" dirty="0">
                <a:solidFill>
                  <a:schemeClr val="tx1">
                    <a:lumMod val="75000"/>
                    <a:lumOff val="25000"/>
                  </a:schemeClr>
                </a:solidFill>
                <a:latin typeface="Times New Roman" pitchFamily="18" charset="0"/>
                <a:cs typeface="Times New Roman" pitchFamily="18" charset="0"/>
              </a:rPr>
              <a:t> during water purification process and as bleaching agent. </a:t>
            </a:r>
          </a:p>
          <a:p>
            <a:pPr algn="just">
              <a:lnSpc>
                <a:spcPts val="2160"/>
              </a:lnSpc>
              <a:buFont typeface="Wingdings" pitchFamily="2" charset="2"/>
              <a:buChar char="Ø"/>
            </a:pPr>
            <a:endParaRPr lang="en-US" sz="2400" b="1" dirty="0">
              <a:solidFill>
                <a:schemeClr val="tx1">
                  <a:lumMod val="75000"/>
                  <a:lumOff val="25000"/>
                </a:schemeClr>
              </a:solidFill>
              <a:latin typeface="Times New Roman" pitchFamily="18" charset="0"/>
              <a:cs typeface="Times New Roman" pitchFamily="18" charset="0"/>
            </a:endParaRPr>
          </a:p>
          <a:p>
            <a:pPr algn="just">
              <a:lnSpc>
                <a:spcPts val="2160"/>
              </a:lnSpc>
              <a:buFont typeface="Wingdings" pitchFamily="2" charset="2"/>
              <a:buChar char="Ø"/>
            </a:pPr>
            <a:r>
              <a:rPr lang="en-US" sz="2400" b="1" dirty="0">
                <a:solidFill>
                  <a:schemeClr val="tx1">
                    <a:lumMod val="75000"/>
                    <a:lumOff val="25000"/>
                  </a:schemeClr>
                </a:solidFill>
                <a:latin typeface="Times New Roman" pitchFamily="18" charset="0"/>
                <a:cs typeface="Times New Roman" pitchFamily="18" charset="0"/>
              </a:rPr>
              <a:t>If present in stratosphere act as protective layer, where as in troposphere </a:t>
            </a:r>
            <a:r>
              <a:rPr lang="en-US" sz="2400" b="1" dirty="0" smtClean="0">
                <a:solidFill>
                  <a:schemeClr val="tx1">
                    <a:lumMod val="75000"/>
                    <a:lumOff val="25000"/>
                  </a:schemeClr>
                </a:solidFill>
                <a:latin typeface="Times New Roman" pitchFamily="18" charset="0"/>
                <a:cs typeface="Times New Roman" pitchFamily="18" charset="0"/>
              </a:rPr>
              <a:t> it </a:t>
            </a:r>
            <a:r>
              <a:rPr lang="en-US" sz="2400" b="1" dirty="0">
                <a:solidFill>
                  <a:schemeClr val="tx1">
                    <a:lumMod val="75000"/>
                    <a:lumOff val="25000"/>
                  </a:schemeClr>
                </a:solidFill>
                <a:latin typeface="Times New Roman" pitchFamily="18" charset="0"/>
                <a:cs typeface="Times New Roman" pitchFamily="18" charset="0"/>
              </a:rPr>
              <a:t>act as harmful pollutant and is major component of </a:t>
            </a:r>
            <a:r>
              <a:rPr lang="en-US" sz="2400" b="1" dirty="0">
                <a:solidFill>
                  <a:srgbClr val="FF0000"/>
                </a:solidFill>
                <a:latin typeface="Times New Roman" pitchFamily="18" charset="0"/>
                <a:cs typeface="Times New Roman" pitchFamily="18" charset="0"/>
              </a:rPr>
              <a:t>photochemical smog</a:t>
            </a:r>
            <a:r>
              <a:rPr lang="en-US" sz="2400" b="1" dirty="0">
                <a:solidFill>
                  <a:schemeClr val="tx1">
                    <a:lumMod val="75000"/>
                    <a:lumOff val="25000"/>
                  </a:schemeClr>
                </a:solidFill>
                <a:latin typeface="Times New Roman" pitchFamily="18" charset="0"/>
                <a:cs typeface="Times New Roman" pitchFamily="18" charset="0"/>
              </a:rPr>
              <a:t>.</a:t>
            </a:r>
          </a:p>
          <a:p>
            <a:pPr algn="just">
              <a:lnSpc>
                <a:spcPts val="2160"/>
              </a:lnSpc>
              <a:buFont typeface="Wingdings" pitchFamily="2" charset="2"/>
              <a:buChar char="Ø"/>
            </a:pPr>
            <a:endParaRPr lang="en-US" sz="2400" b="1" dirty="0">
              <a:solidFill>
                <a:schemeClr val="tx1">
                  <a:lumMod val="75000"/>
                  <a:lumOff val="25000"/>
                </a:schemeClr>
              </a:solidFill>
              <a:latin typeface="Times New Roman" pitchFamily="18" charset="0"/>
              <a:cs typeface="Times New Roman" pitchFamily="18" charset="0"/>
            </a:endParaRPr>
          </a:p>
          <a:p>
            <a:pPr algn="just">
              <a:lnSpc>
                <a:spcPts val="2160"/>
              </a:lnSpc>
              <a:buFont typeface="Wingdings" pitchFamily="2" charset="2"/>
              <a:buChar char="Ø"/>
            </a:pPr>
            <a:r>
              <a:rPr lang="en-US" sz="2400" b="1" dirty="0">
                <a:solidFill>
                  <a:schemeClr val="tx1">
                    <a:lumMod val="75000"/>
                    <a:lumOff val="25000"/>
                  </a:schemeClr>
                </a:solidFill>
                <a:latin typeface="Times New Roman" pitchFamily="18" charset="0"/>
                <a:cs typeface="Times New Roman" pitchFamily="18" charset="0"/>
              </a:rPr>
              <a:t>Trace of this gas in troposphere can </a:t>
            </a:r>
            <a:r>
              <a:rPr lang="en-US" sz="2400" b="1" dirty="0">
                <a:solidFill>
                  <a:srgbClr val="FF0000"/>
                </a:solidFill>
                <a:latin typeface="Times New Roman" pitchFamily="18" charset="0"/>
                <a:cs typeface="Times New Roman" pitchFamily="18" charset="0"/>
              </a:rPr>
              <a:t>cause damage to human lungs and </a:t>
            </a:r>
            <a:r>
              <a:rPr lang="en-US" sz="2400" b="1" dirty="0" smtClean="0">
                <a:solidFill>
                  <a:srgbClr val="FF0000"/>
                </a:solidFill>
                <a:latin typeface="Times New Roman" pitchFamily="18" charset="0"/>
                <a:cs typeface="Times New Roman" pitchFamily="18" charset="0"/>
              </a:rPr>
              <a:t> tissues </a:t>
            </a:r>
            <a:r>
              <a:rPr lang="en-US" sz="2400" b="1" dirty="0">
                <a:solidFill>
                  <a:srgbClr val="FF0000"/>
                </a:solidFill>
                <a:latin typeface="Times New Roman" pitchFamily="18" charset="0"/>
                <a:cs typeface="Times New Roman" pitchFamily="18" charset="0"/>
              </a:rPr>
              <a:t>and also harms plants</a:t>
            </a:r>
            <a:r>
              <a:rPr lang="en-US" sz="2400" b="1" dirty="0">
                <a:solidFill>
                  <a:schemeClr val="tx1">
                    <a:lumMod val="75000"/>
                    <a:lumOff val="25000"/>
                  </a:schemeClr>
                </a:solidFill>
                <a:latin typeface="Times New Roman" pitchFamily="18" charset="0"/>
                <a:cs typeface="Times New Roman" pitchFamily="18" charset="0"/>
              </a:rPr>
              <a:t>. </a:t>
            </a:r>
          </a:p>
          <a:p>
            <a:pPr algn="just">
              <a:lnSpc>
                <a:spcPts val="2160"/>
              </a:lnSpc>
              <a:buFont typeface="Wingdings" pitchFamily="2" charset="2"/>
              <a:buChar char="Ø"/>
            </a:pPr>
            <a:endParaRPr lang="en-US" sz="2400" b="1" dirty="0">
              <a:solidFill>
                <a:schemeClr val="tx1">
                  <a:lumMod val="75000"/>
                  <a:lumOff val="25000"/>
                </a:schemeClr>
              </a:solidFill>
              <a:latin typeface="Times New Roman" pitchFamily="18" charset="0"/>
              <a:cs typeface="Times New Roman" pitchFamily="18" charset="0"/>
            </a:endParaRPr>
          </a:p>
          <a:p>
            <a:pPr algn="just">
              <a:lnSpc>
                <a:spcPts val="2160"/>
              </a:lnSpc>
              <a:buFont typeface="Wingdings" pitchFamily="2" charset="2"/>
              <a:buChar char="Ø"/>
            </a:pPr>
            <a:r>
              <a:rPr lang="en-US" sz="2400" b="1" dirty="0">
                <a:solidFill>
                  <a:schemeClr val="tx1">
                    <a:lumMod val="75000"/>
                    <a:lumOff val="25000"/>
                  </a:schemeClr>
                </a:solidFill>
                <a:latin typeface="Times New Roman" pitchFamily="18" charset="0"/>
                <a:cs typeface="Times New Roman" pitchFamily="18" charset="0"/>
              </a:rPr>
              <a:t>Ozone is also a </a:t>
            </a:r>
            <a:r>
              <a:rPr lang="en-US" sz="2400" b="1" dirty="0">
                <a:solidFill>
                  <a:srgbClr val="FF0000"/>
                </a:solidFill>
                <a:latin typeface="Times New Roman" pitchFamily="18" charset="0"/>
                <a:cs typeface="Times New Roman" pitchFamily="18" charset="0"/>
              </a:rPr>
              <a:t>greenhouse gas</a:t>
            </a:r>
            <a:r>
              <a:rPr lang="en-US" sz="2400" b="1" dirty="0">
                <a:solidFill>
                  <a:schemeClr val="tx1">
                    <a:lumMod val="75000"/>
                    <a:lumOff val="25000"/>
                  </a:schemeClr>
                </a:solidFill>
                <a:latin typeface="Times New Roman" pitchFamily="18" charset="0"/>
                <a:cs typeface="Times New Roman" pitchFamily="18" charset="0"/>
              </a:rPr>
              <a:t>. </a:t>
            </a:r>
            <a:endParaRPr lang="en-IN" sz="2400" b="1" dirty="0">
              <a:solidFill>
                <a:schemeClr val="tx1">
                  <a:lumMod val="75000"/>
                  <a:lumOff val="2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knowledgedrift.files.wordpress.com/2010/05/ozone-created-and-destroyed.png"/>
          <p:cNvPicPr>
            <a:picLocks noChangeAspect="1" noChangeArrowheads="1"/>
          </p:cNvPicPr>
          <p:nvPr/>
        </p:nvPicPr>
        <p:blipFill>
          <a:blip r:embed="rId2"/>
          <a:srcRect/>
          <a:stretch>
            <a:fillRect/>
          </a:stretch>
        </p:blipFill>
        <p:spPr bwMode="auto">
          <a:xfrm>
            <a:off x="4724401" y="2870331"/>
            <a:ext cx="4406708" cy="3642985"/>
          </a:xfrm>
          <a:prstGeom prst="rect">
            <a:avLst/>
          </a:prstGeom>
          <a:noFill/>
        </p:spPr>
      </p:pic>
      <p:sp>
        <p:nvSpPr>
          <p:cNvPr id="2" name="Rectangle 1"/>
          <p:cNvSpPr/>
          <p:nvPr/>
        </p:nvSpPr>
        <p:spPr>
          <a:xfrm>
            <a:off x="349469" y="262833"/>
            <a:ext cx="8458200" cy="3683060"/>
          </a:xfrm>
          <a:prstGeom prst="rect">
            <a:avLst/>
          </a:prstGeom>
        </p:spPr>
        <p:txBody>
          <a:bodyPr wrap="square">
            <a:spAutoFit/>
          </a:bodyPr>
          <a:lstStyle/>
          <a:p>
            <a:pPr algn="just">
              <a:lnSpc>
                <a:spcPts val="3500"/>
              </a:lnSpc>
            </a:pPr>
            <a:r>
              <a:rPr lang="en-IN" sz="3200" b="1" dirty="0" smtClean="0">
                <a:solidFill>
                  <a:srgbClr val="FF0000"/>
                </a:solidFill>
                <a:latin typeface="Times New Roman" pitchFamily="18" charset="0"/>
                <a:cs typeface="Times New Roman" pitchFamily="18" charset="0"/>
              </a:rPr>
              <a:t>Causes and mechanism for OZONE layer depletion:</a:t>
            </a:r>
          </a:p>
          <a:p>
            <a:pPr algn="just">
              <a:lnSpc>
                <a:spcPts val="3500"/>
              </a:lnSpc>
            </a:pPr>
            <a:endParaRPr lang="en-IN" sz="3200" b="1" dirty="0" smtClean="0">
              <a:solidFill>
                <a:srgbClr val="FF0000"/>
              </a:solidFill>
              <a:latin typeface="Times New Roman" pitchFamily="18" charset="0"/>
              <a:cs typeface="Times New Roman" pitchFamily="18" charset="0"/>
            </a:endParaRPr>
          </a:p>
          <a:p>
            <a:pPr algn="just">
              <a:lnSpc>
                <a:spcPts val="3500"/>
              </a:lnSpc>
              <a:buFont typeface="Arial" pitchFamily="34" charset="0"/>
              <a:buChar char="•"/>
            </a:pPr>
            <a:r>
              <a:rPr lang="en-US" sz="2400" b="1" dirty="0" smtClean="0">
                <a:solidFill>
                  <a:srgbClr val="002060"/>
                </a:solidFill>
                <a:latin typeface="Times New Roman" pitchFamily="18" charset="0"/>
                <a:cs typeface="Times New Roman" pitchFamily="18" charset="0"/>
              </a:rPr>
              <a:t>The main reason of this is </a:t>
            </a:r>
            <a:r>
              <a:rPr lang="en-US" sz="2400" b="1" dirty="0" smtClean="0">
                <a:solidFill>
                  <a:srgbClr val="FF0000"/>
                </a:solidFill>
                <a:latin typeface="Times New Roman" pitchFamily="18" charset="0"/>
                <a:cs typeface="Times New Roman" pitchFamily="18" charset="0"/>
              </a:rPr>
              <a:t>widespread use of  CFCs</a:t>
            </a:r>
            <a:r>
              <a:rPr lang="en-US" sz="2400" b="1" dirty="0" smtClean="0">
                <a:solidFill>
                  <a:srgbClr val="002060"/>
                </a:solidFill>
                <a:latin typeface="Times New Roman" pitchFamily="18" charset="0"/>
                <a:cs typeface="Times New Roman" pitchFamily="18" charset="0"/>
              </a:rPr>
              <a:t>. They are used as coolant in the compressors of refrigerators and air  conditioners.</a:t>
            </a:r>
          </a:p>
          <a:p>
            <a:pPr algn="just">
              <a:lnSpc>
                <a:spcPts val="3500"/>
              </a:lnSpc>
            </a:pPr>
            <a:endParaRPr lang="en-US" sz="2400" b="1" dirty="0" smtClean="0">
              <a:solidFill>
                <a:srgbClr val="002060"/>
              </a:solidFill>
              <a:latin typeface="Times New Roman" pitchFamily="18" charset="0"/>
              <a:cs typeface="Times New Roman" pitchFamily="18" charset="0"/>
            </a:endParaRPr>
          </a:p>
          <a:p>
            <a:pPr algn="just">
              <a:lnSpc>
                <a:spcPts val="3500"/>
              </a:lnSpc>
            </a:pPr>
            <a:endParaRPr lang="en-US" sz="2400" b="1" dirty="0" smtClean="0">
              <a:solidFill>
                <a:srgbClr val="002060"/>
              </a:solidFill>
              <a:latin typeface="Times New Roman" pitchFamily="18" charset="0"/>
              <a:cs typeface="Times New Roman" pitchFamily="18" charset="0"/>
            </a:endParaRPr>
          </a:p>
        </p:txBody>
      </p:sp>
      <p:sp>
        <p:nvSpPr>
          <p:cNvPr id="3" name="Rectangle 2"/>
          <p:cNvSpPr/>
          <p:nvPr/>
        </p:nvSpPr>
        <p:spPr>
          <a:xfrm>
            <a:off x="380999" y="2870331"/>
            <a:ext cx="4197570" cy="3642985"/>
          </a:xfrm>
          <a:prstGeom prst="rect">
            <a:avLst/>
          </a:prstGeom>
        </p:spPr>
        <p:txBody>
          <a:bodyPr wrap="square">
            <a:spAutoFit/>
          </a:bodyPr>
          <a:lstStyle/>
          <a:p>
            <a:pPr algn="just">
              <a:lnSpc>
                <a:spcPts val="3500"/>
              </a:lnSpc>
              <a:buFont typeface="Arial" pitchFamily="34" charset="0"/>
              <a:buChar char="•"/>
            </a:pPr>
            <a:r>
              <a:rPr lang="en-US" sz="2400" b="1" dirty="0">
                <a:latin typeface="Times New Roman" pitchFamily="18" charset="0"/>
                <a:cs typeface="Times New Roman" pitchFamily="18" charset="0"/>
              </a:rPr>
              <a:t>They also used to </a:t>
            </a:r>
            <a:r>
              <a:rPr lang="en-US" sz="2400" b="1" dirty="0">
                <a:solidFill>
                  <a:srgbClr val="FF0000"/>
                </a:solidFill>
                <a:latin typeface="Times New Roman" pitchFamily="18" charset="0"/>
                <a:cs typeface="Times New Roman" pitchFamily="18" charset="0"/>
              </a:rPr>
              <a:t>clean electronic circuits board </a:t>
            </a:r>
            <a:r>
              <a:rPr lang="en-US" sz="2400" b="1" dirty="0">
                <a:latin typeface="Times New Roman" pitchFamily="18" charset="0"/>
                <a:cs typeface="Times New Roman" pitchFamily="18" charset="0"/>
              </a:rPr>
              <a:t>used in computers, phone etc., and </a:t>
            </a:r>
            <a:r>
              <a:rPr lang="en-US" sz="2400" b="1" dirty="0">
                <a:solidFill>
                  <a:srgbClr val="FF0000"/>
                </a:solidFill>
                <a:latin typeface="Times New Roman" pitchFamily="18" charset="0"/>
                <a:cs typeface="Times New Roman" pitchFamily="18" charset="0"/>
              </a:rPr>
              <a:t>manufacture of foams for mattresses and cushions</a:t>
            </a:r>
            <a:r>
              <a:rPr lang="en-US" sz="2400" b="1" dirty="0">
                <a:latin typeface="Times New Roman" pitchFamily="18" charset="0"/>
                <a:cs typeface="Times New Roman" pitchFamily="18" charset="0"/>
              </a:rPr>
              <a:t>, disposable Styrofoam cups, packing material, cold storages etc.</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97336"/>
            <a:ext cx="3962400" cy="5927264"/>
          </a:xfrm>
          <a:prstGeom prst="rect">
            <a:avLst/>
          </a:prstGeom>
        </p:spPr>
        <p:txBody>
          <a:bodyPr wrap="square">
            <a:spAutoFit/>
          </a:bodyPr>
          <a:lstStyle/>
          <a:p>
            <a:pPr algn="just">
              <a:lnSpc>
                <a:spcPts val="3500"/>
              </a:lnSpc>
              <a:buFont typeface="Arial" pitchFamily="34" charset="0"/>
              <a:buChar char="•"/>
            </a:pPr>
            <a:r>
              <a:rPr lang="en-US" sz="2800" b="1" dirty="0">
                <a:solidFill>
                  <a:srgbClr val="002060"/>
                </a:solidFill>
                <a:latin typeface="Times New Roman" pitchFamily="18" charset="0"/>
                <a:cs typeface="Times New Roman" pitchFamily="18" charset="0"/>
              </a:rPr>
              <a:t>These rise slowly from earth’s surface into the stratosphere.</a:t>
            </a:r>
          </a:p>
          <a:p>
            <a:pPr algn="just">
              <a:lnSpc>
                <a:spcPts val="3500"/>
              </a:lnSpc>
            </a:pPr>
            <a:endParaRPr lang="en-US" sz="2800" b="1" dirty="0">
              <a:solidFill>
                <a:srgbClr val="002060"/>
              </a:solidFill>
              <a:latin typeface="Times New Roman" pitchFamily="18" charset="0"/>
              <a:cs typeface="Times New Roman" pitchFamily="18" charset="0"/>
            </a:endParaRPr>
          </a:p>
          <a:p>
            <a:pPr algn="just">
              <a:lnSpc>
                <a:spcPts val="3500"/>
              </a:lnSpc>
              <a:buFont typeface="Arial" pitchFamily="34" charset="0"/>
              <a:buChar char="•"/>
            </a:pPr>
            <a:r>
              <a:rPr lang="en-US" sz="2800" b="1" dirty="0">
                <a:solidFill>
                  <a:srgbClr val="FF0000"/>
                </a:solidFill>
                <a:latin typeface="Times New Roman" pitchFamily="18" charset="0"/>
                <a:cs typeface="Times New Roman" pitchFamily="18" charset="0"/>
              </a:rPr>
              <a:t>Under light </a:t>
            </a:r>
            <a:r>
              <a:rPr lang="en-US" sz="2800" b="1" dirty="0" smtClean="0">
                <a:solidFill>
                  <a:srgbClr val="FF0000"/>
                </a:solidFill>
                <a:latin typeface="Times New Roman" pitchFamily="18" charset="0"/>
                <a:cs typeface="Times New Roman" pitchFamily="18" charset="0"/>
              </a:rPr>
              <a:t>CFCs </a:t>
            </a:r>
            <a:r>
              <a:rPr lang="en-US" sz="2800" b="1" dirty="0">
                <a:solidFill>
                  <a:srgbClr val="FF0000"/>
                </a:solidFill>
                <a:latin typeface="Times New Roman" pitchFamily="18" charset="0"/>
                <a:cs typeface="Times New Roman" pitchFamily="18" charset="0"/>
              </a:rPr>
              <a:t>break down and </a:t>
            </a:r>
            <a:r>
              <a:rPr lang="en-US" sz="2800" b="1" dirty="0">
                <a:latin typeface="Times New Roman" pitchFamily="18" charset="0"/>
                <a:cs typeface="Times New Roman" pitchFamily="18" charset="0"/>
              </a:rPr>
              <a:t>release </a:t>
            </a:r>
            <a:r>
              <a:rPr lang="en-US" sz="2800" b="1" dirty="0" err="1" smtClean="0">
                <a:latin typeface="Times New Roman" pitchFamily="18" charset="0"/>
                <a:cs typeface="Times New Roman" pitchFamily="18" charset="0"/>
              </a:rPr>
              <a:t>Cl</a:t>
            </a:r>
            <a:r>
              <a:rPr lang="en-US" sz="2800" b="1" dirty="0" smtClean="0">
                <a:latin typeface="Times New Roman" pitchFamily="18" charset="0"/>
                <a:cs typeface="Times New Roman" pitchFamily="18" charset="0"/>
              </a:rPr>
              <a:t>*</a:t>
            </a:r>
            <a:r>
              <a:rPr lang="en-US" sz="2800" b="1" dirty="0" smtClean="0">
                <a:solidFill>
                  <a:srgbClr val="FF00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atoms, which speed up break down of an ozone molecule into O</a:t>
            </a:r>
            <a:r>
              <a:rPr lang="en-US" sz="2800" b="1" baseline="-25000" dirty="0">
                <a:solidFill>
                  <a:srgbClr val="FF0000"/>
                </a:solidFill>
                <a:latin typeface="Times New Roman" pitchFamily="18" charset="0"/>
                <a:cs typeface="Times New Roman" pitchFamily="18" charset="0"/>
              </a:rPr>
              <a:t>2 </a:t>
            </a:r>
            <a:r>
              <a:rPr lang="en-US" sz="2800" b="1" dirty="0">
                <a:solidFill>
                  <a:srgbClr val="FF0000"/>
                </a:solidFill>
                <a:latin typeface="Times New Roman" pitchFamily="18" charset="0"/>
                <a:cs typeface="Times New Roman" pitchFamily="18" charset="0"/>
              </a:rPr>
              <a:t>and </a:t>
            </a:r>
            <a:r>
              <a:rPr lang="en-US" sz="2800" b="1" dirty="0" smtClean="0">
                <a:solidFill>
                  <a:srgbClr val="FF0000"/>
                </a:solidFill>
                <a:latin typeface="Times New Roman" pitchFamily="18" charset="0"/>
                <a:cs typeface="Times New Roman" pitchFamily="18" charset="0"/>
              </a:rPr>
              <a:t>[</a:t>
            </a:r>
            <a:r>
              <a:rPr lang="en-US" sz="2800" b="1" dirty="0" smtClean="0">
                <a:latin typeface="Times New Roman" pitchFamily="18" charset="0"/>
                <a:cs typeface="Times New Roman" pitchFamily="18" charset="0"/>
              </a:rPr>
              <a:t>O</a:t>
            </a:r>
            <a:r>
              <a:rPr lang="en-US" sz="2800" b="1" dirty="0" smtClean="0">
                <a:solidFill>
                  <a:srgbClr val="FF00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One CFC molecule break down 100000 ozone molecule through chain reactions.</a:t>
            </a:r>
            <a:endParaRPr lang="en-IN" sz="28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055" y="1359252"/>
            <a:ext cx="441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0114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600" y="304801"/>
            <a:ext cx="8229600" cy="5940088"/>
          </a:xfrm>
          <a:prstGeom prst="rect">
            <a:avLst/>
          </a:prstGeom>
          <a:noFill/>
          <a:ln w="9525">
            <a:noFill/>
            <a:miter lim="800000"/>
            <a:headEnd/>
            <a:tailEnd/>
          </a:ln>
        </p:spPr>
        <p:txBody>
          <a:bodyPr wrap="square">
            <a:spAutoFit/>
          </a:bodyPr>
          <a:lstStyle/>
          <a:p>
            <a:pPr>
              <a:defRPr/>
            </a:pPr>
            <a:r>
              <a:rPr lang="en-US" sz="2400" b="1" dirty="0" smtClean="0">
                <a:solidFill>
                  <a:srgbClr val="FF0000"/>
                </a:solidFill>
                <a:latin typeface="Times New Roman" pitchFamily="18" charset="0"/>
                <a:cs typeface="Times New Roman" pitchFamily="18" charset="0"/>
              </a:rPr>
              <a:t>Reactions</a:t>
            </a:r>
            <a:r>
              <a:rPr lang="en-US" sz="2400" b="1" dirty="0">
                <a:solidFill>
                  <a:srgbClr val="FF0000"/>
                </a:solidFill>
                <a:latin typeface="Times New Roman" pitchFamily="18" charset="0"/>
                <a:cs typeface="Times New Roman" pitchFamily="18" charset="0"/>
              </a:rPr>
              <a:t>:</a:t>
            </a:r>
          </a:p>
          <a:p>
            <a:pPr marL="457200" indent="-457200">
              <a:lnSpc>
                <a:spcPct val="200000"/>
              </a:lnSpc>
              <a:buFontTx/>
              <a:buAutoNum type="alphaLcParenBoth"/>
              <a:defRPr/>
            </a:pPr>
            <a:r>
              <a:rPr lang="en-US" sz="2200" b="1" dirty="0" smtClean="0">
                <a:solidFill>
                  <a:schemeClr val="tx2"/>
                </a:solidFill>
                <a:latin typeface="Times New Roman" pitchFamily="18" charset="0"/>
                <a:cs typeface="Times New Roman" pitchFamily="18" charset="0"/>
              </a:rPr>
              <a:t>CFC</a:t>
            </a:r>
            <a:r>
              <a:rPr lang="en-US" sz="2200" b="1" dirty="0">
                <a:solidFill>
                  <a:schemeClr val="tx2"/>
                </a:solidFill>
                <a:latin typeface="Times New Roman" pitchFamily="18" charset="0"/>
                <a:cs typeface="Times New Roman" pitchFamily="18" charset="0"/>
              </a:rPr>
              <a:t>	</a:t>
            </a:r>
            <a:r>
              <a:rPr lang="en-US" sz="1200" b="1" dirty="0">
                <a:solidFill>
                  <a:schemeClr val="tx2"/>
                </a:solidFill>
                <a:latin typeface="Times New Roman" pitchFamily="18" charset="0"/>
                <a:cs typeface="Times New Roman" pitchFamily="18" charset="0"/>
              </a:rPr>
              <a:t>UV</a:t>
            </a:r>
            <a:r>
              <a:rPr lang="en-US" sz="2200" b="1" dirty="0">
                <a:solidFill>
                  <a:schemeClr val="tx2"/>
                </a:solidFill>
                <a:latin typeface="Times New Roman" pitchFamily="18" charset="0"/>
                <a:cs typeface="Times New Roman" pitchFamily="18" charset="0"/>
              </a:rPr>
              <a:t>	Cl*</a:t>
            </a:r>
          </a:p>
          <a:p>
            <a:pPr marL="457200" indent="-457200">
              <a:lnSpc>
                <a:spcPct val="200000"/>
              </a:lnSpc>
              <a:buFontTx/>
              <a:buAutoNum type="alphaLcParenBoth"/>
              <a:defRPr/>
            </a:pPr>
            <a:r>
              <a:rPr lang="en-US" sz="2200" b="1" dirty="0">
                <a:solidFill>
                  <a:schemeClr val="tx2"/>
                </a:solidFill>
                <a:latin typeface="Times New Roman" pitchFamily="18" charset="0"/>
                <a:cs typeface="Times New Roman" pitchFamily="18" charset="0"/>
              </a:rPr>
              <a:t>O</a:t>
            </a:r>
            <a:r>
              <a:rPr lang="en-US" sz="2200" b="1" baseline="-25000" dirty="0">
                <a:solidFill>
                  <a:schemeClr val="tx2"/>
                </a:solidFill>
                <a:latin typeface="Times New Roman" pitchFamily="18" charset="0"/>
                <a:cs typeface="Times New Roman" pitchFamily="18" charset="0"/>
              </a:rPr>
              <a:t>2</a:t>
            </a:r>
            <a:r>
              <a:rPr lang="en-US" sz="2200" b="1" dirty="0">
                <a:solidFill>
                  <a:schemeClr val="tx2"/>
                </a:solidFill>
                <a:latin typeface="Times New Roman" pitchFamily="18" charset="0"/>
                <a:cs typeface="Times New Roman" pitchFamily="18" charset="0"/>
              </a:rPr>
              <a:t>		</a:t>
            </a:r>
            <a:r>
              <a:rPr lang="en-US" sz="2400" b="1" dirty="0">
                <a:solidFill>
                  <a:schemeClr val="tx2"/>
                </a:solidFill>
                <a:latin typeface="Times New Roman" pitchFamily="18" charset="0"/>
                <a:cs typeface="Times New Roman" pitchFamily="18" charset="0"/>
              </a:rPr>
              <a:t> </a:t>
            </a:r>
            <a:r>
              <a:rPr lang="en-US" sz="1600" b="1" dirty="0">
                <a:solidFill>
                  <a:schemeClr val="tx2"/>
                </a:solidFill>
                <a:latin typeface="Times New Roman" pitchFamily="18" charset="0"/>
                <a:cs typeface="Times New Roman" pitchFamily="18" charset="0"/>
              </a:rPr>
              <a:t>UV</a:t>
            </a:r>
            <a:r>
              <a:rPr lang="en-US" sz="2400" b="1" dirty="0">
                <a:solidFill>
                  <a:schemeClr val="tx2"/>
                </a:solidFill>
                <a:latin typeface="Times New Roman" pitchFamily="18" charset="0"/>
                <a:cs typeface="Times New Roman" pitchFamily="18" charset="0"/>
              </a:rPr>
              <a:t> </a:t>
            </a:r>
            <a:r>
              <a:rPr lang="en-US" sz="2200" b="1" dirty="0">
                <a:solidFill>
                  <a:schemeClr val="tx2"/>
                </a:solidFill>
                <a:latin typeface="Times New Roman" pitchFamily="18" charset="0"/>
                <a:cs typeface="Times New Roman" pitchFamily="18" charset="0"/>
              </a:rPr>
              <a:t>	O*   +  O*</a:t>
            </a:r>
          </a:p>
          <a:p>
            <a:pPr marL="457200" indent="-457200">
              <a:lnSpc>
                <a:spcPct val="200000"/>
              </a:lnSpc>
              <a:defRPr/>
            </a:pPr>
            <a:r>
              <a:rPr lang="en-US" sz="2200" b="1" dirty="0">
                <a:solidFill>
                  <a:schemeClr val="tx2"/>
                </a:solidFill>
                <a:latin typeface="Times New Roman" pitchFamily="18" charset="0"/>
                <a:cs typeface="Times New Roman" pitchFamily="18" charset="0"/>
              </a:rPr>
              <a:t>       O</a:t>
            </a:r>
            <a:r>
              <a:rPr lang="en-US" sz="2200" b="1" baseline="-25000" dirty="0">
                <a:solidFill>
                  <a:schemeClr val="tx2"/>
                </a:solidFill>
                <a:latin typeface="Times New Roman" pitchFamily="18" charset="0"/>
                <a:cs typeface="Times New Roman" pitchFamily="18" charset="0"/>
              </a:rPr>
              <a:t>2</a:t>
            </a:r>
            <a:r>
              <a:rPr lang="en-US" sz="2200" b="1" dirty="0">
                <a:solidFill>
                  <a:schemeClr val="tx2"/>
                </a:solidFill>
                <a:latin typeface="Times New Roman" pitchFamily="18" charset="0"/>
                <a:cs typeface="Times New Roman" pitchFamily="18" charset="0"/>
              </a:rPr>
              <a:t>  +  O*		O</a:t>
            </a:r>
            <a:r>
              <a:rPr lang="en-US" sz="2200" b="1" baseline="-25000" dirty="0">
                <a:solidFill>
                  <a:schemeClr val="tx2"/>
                </a:solidFill>
                <a:latin typeface="Times New Roman" pitchFamily="18" charset="0"/>
                <a:cs typeface="Times New Roman" pitchFamily="18" charset="0"/>
              </a:rPr>
              <a:t>3</a:t>
            </a:r>
          </a:p>
          <a:p>
            <a:pPr>
              <a:lnSpc>
                <a:spcPct val="200000"/>
              </a:lnSpc>
              <a:defRPr/>
            </a:pPr>
            <a:r>
              <a:rPr lang="en-US" sz="2200" b="1" dirty="0">
                <a:solidFill>
                  <a:schemeClr val="tx2"/>
                </a:solidFill>
                <a:latin typeface="Times New Roman" pitchFamily="18" charset="0"/>
                <a:cs typeface="Times New Roman" pitchFamily="18" charset="0"/>
              </a:rPr>
              <a:t>       O</a:t>
            </a:r>
            <a:r>
              <a:rPr lang="en-US" sz="2200" b="1" baseline="-25000" dirty="0">
                <a:solidFill>
                  <a:schemeClr val="tx2"/>
                </a:solidFill>
                <a:latin typeface="Times New Roman" pitchFamily="18" charset="0"/>
                <a:cs typeface="Times New Roman" pitchFamily="18" charset="0"/>
              </a:rPr>
              <a:t>3</a:t>
            </a:r>
            <a:r>
              <a:rPr lang="en-US" sz="2200" b="1" dirty="0">
                <a:solidFill>
                  <a:schemeClr val="tx2"/>
                </a:solidFill>
                <a:latin typeface="Times New Roman" pitchFamily="18" charset="0"/>
                <a:cs typeface="Times New Roman" pitchFamily="18" charset="0"/>
              </a:rPr>
              <a:t>		 	O</a:t>
            </a:r>
            <a:r>
              <a:rPr lang="en-US" sz="2200" b="1" baseline="-25000" dirty="0">
                <a:solidFill>
                  <a:schemeClr val="tx2"/>
                </a:solidFill>
                <a:latin typeface="Times New Roman" pitchFamily="18" charset="0"/>
                <a:cs typeface="Times New Roman" pitchFamily="18" charset="0"/>
              </a:rPr>
              <a:t>2</a:t>
            </a:r>
            <a:r>
              <a:rPr lang="en-US" sz="2200" b="1" dirty="0">
                <a:solidFill>
                  <a:schemeClr val="tx2"/>
                </a:solidFill>
                <a:latin typeface="Times New Roman" pitchFamily="18" charset="0"/>
                <a:cs typeface="Times New Roman" pitchFamily="18" charset="0"/>
              </a:rPr>
              <a:t>  +  O*</a:t>
            </a:r>
          </a:p>
          <a:p>
            <a:pPr>
              <a:lnSpc>
                <a:spcPct val="200000"/>
              </a:lnSpc>
              <a:defRPr/>
            </a:pPr>
            <a:r>
              <a:rPr lang="en-US" sz="2200" b="1" dirty="0">
                <a:solidFill>
                  <a:schemeClr val="tx2"/>
                </a:solidFill>
                <a:latin typeface="Times New Roman" pitchFamily="18" charset="0"/>
                <a:cs typeface="Times New Roman" pitchFamily="18" charset="0"/>
              </a:rPr>
              <a:t>       </a:t>
            </a:r>
            <a:r>
              <a:rPr lang="en-US" sz="2200" b="1" dirty="0" err="1">
                <a:solidFill>
                  <a:schemeClr val="tx2"/>
                </a:solidFill>
                <a:latin typeface="Times New Roman" pitchFamily="18" charset="0"/>
                <a:cs typeface="Times New Roman" pitchFamily="18" charset="0"/>
              </a:rPr>
              <a:t>Cl</a:t>
            </a:r>
            <a:r>
              <a:rPr lang="en-US" sz="2200" b="1" dirty="0">
                <a:solidFill>
                  <a:schemeClr val="tx2"/>
                </a:solidFill>
                <a:latin typeface="Times New Roman" pitchFamily="18" charset="0"/>
                <a:cs typeface="Times New Roman" pitchFamily="18" charset="0"/>
              </a:rPr>
              <a:t>*   +   O*		</a:t>
            </a:r>
            <a:r>
              <a:rPr lang="en-US" sz="2200" b="1" dirty="0" err="1">
                <a:solidFill>
                  <a:schemeClr val="tx2"/>
                </a:solidFill>
                <a:latin typeface="Times New Roman" pitchFamily="18" charset="0"/>
                <a:cs typeface="Times New Roman" pitchFamily="18" charset="0"/>
              </a:rPr>
              <a:t>ClO</a:t>
            </a:r>
            <a:endParaRPr lang="en-US" sz="2200" b="1" dirty="0">
              <a:solidFill>
                <a:schemeClr val="tx2"/>
              </a:solidFill>
              <a:latin typeface="Times New Roman" pitchFamily="18" charset="0"/>
              <a:cs typeface="Times New Roman" pitchFamily="18" charset="0"/>
            </a:endParaRPr>
          </a:p>
          <a:p>
            <a:pPr marL="457200" indent="-457200">
              <a:lnSpc>
                <a:spcPct val="200000"/>
              </a:lnSpc>
              <a:buFontTx/>
              <a:buAutoNum type="alphaLcParenBoth" startAt="3"/>
              <a:defRPr/>
            </a:pPr>
            <a:r>
              <a:rPr lang="en-US" sz="2200" b="1" dirty="0" err="1">
                <a:solidFill>
                  <a:schemeClr val="tx2"/>
                </a:solidFill>
                <a:latin typeface="Times New Roman" pitchFamily="18" charset="0"/>
                <a:cs typeface="Times New Roman" pitchFamily="18" charset="0"/>
              </a:rPr>
              <a:t>ClO</a:t>
            </a:r>
            <a:r>
              <a:rPr lang="en-US" sz="2200" b="1" dirty="0">
                <a:solidFill>
                  <a:schemeClr val="tx2"/>
                </a:solidFill>
                <a:latin typeface="Times New Roman" pitchFamily="18" charset="0"/>
                <a:cs typeface="Times New Roman" pitchFamily="18" charset="0"/>
              </a:rPr>
              <a:t>  +   </a:t>
            </a:r>
            <a:r>
              <a:rPr lang="en-US" sz="2200" b="1" dirty="0" err="1">
                <a:solidFill>
                  <a:schemeClr val="tx2"/>
                </a:solidFill>
                <a:latin typeface="Times New Roman" pitchFamily="18" charset="0"/>
                <a:cs typeface="Times New Roman" pitchFamily="18" charset="0"/>
              </a:rPr>
              <a:t>ClO</a:t>
            </a:r>
            <a:r>
              <a:rPr lang="en-US" sz="2200" b="1" dirty="0">
                <a:solidFill>
                  <a:schemeClr val="tx2"/>
                </a:solidFill>
                <a:latin typeface="Times New Roman" pitchFamily="18" charset="0"/>
                <a:cs typeface="Times New Roman" pitchFamily="18" charset="0"/>
              </a:rPr>
              <a:t>	</a:t>
            </a:r>
            <a:r>
              <a:rPr lang="en-US" sz="2200" b="1" dirty="0" smtClean="0">
                <a:solidFill>
                  <a:schemeClr val="tx2"/>
                </a:solidFill>
                <a:latin typeface="Times New Roman" pitchFamily="18" charset="0"/>
                <a:cs typeface="Times New Roman" pitchFamily="18" charset="0"/>
              </a:rPr>
              <a:t>          </a:t>
            </a:r>
            <a:r>
              <a:rPr lang="en-US" sz="2200" b="1" dirty="0" err="1" smtClean="0">
                <a:solidFill>
                  <a:schemeClr val="tx2"/>
                </a:solidFill>
                <a:latin typeface="Times New Roman" pitchFamily="18" charset="0"/>
                <a:cs typeface="Times New Roman" pitchFamily="18" charset="0"/>
              </a:rPr>
              <a:t>Cl</a:t>
            </a:r>
            <a:r>
              <a:rPr lang="en-US" sz="2200" b="1" dirty="0" smtClean="0">
                <a:solidFill>
                  <a:schemeClr val="tx2"/>
                </a:solidFill>
                <a:latin typeface="Times New Roman" pitchFamily="18" charset="0"/>
                <a:cs typeface="Times New Roman" pitchFamily="18" charset="0"/>
              </a:rPr>
              <a:t>-O-O-</a:t>
            </a:r>
            <a:r>
              <a:rPr lang="en-US" sz="2200" b="1" dirty="0" err="1" smtClean="0">
                <a:solidFill>
                  <a:schemeClr val="tx2"/>
                </a:solidFill>
                <a:latin typeface="Times New Roman" pitchFamily="18" charset="0"/>
                <a:cs typeface="Times New Roman" pitchFamily="18" charset="0"/>
              </a:rPr>
              <a:t>lC</a:t>
            </a:r>
            <a:r>
              <a:rPr lang="en-US" sz="2200" b="1" dirty="0" smtClean="0">
                <a:solidFill>
                  <a:schemeClr val="tx2"/>
                </a:solidFill>
                <a:latin typeface="Times New Roman" pitchFamily="18" charset="0"/>
                <a:cs typeface="Times New Roman" pitchFamily="18" charset="0"/>
              </a:rPr>
              <a:t> </a:t>
            </a:r>
            <a:r>
              <a:rPr lang="en-US" sz="2200" b="1" dirty="0">
                <a:solidFill>
                  <a:schemeClr val="tx2"/>
                </a:solidFill>
                <a:latin typeface="Times New Roman" pitchFamily="18" charset="0"/>
                <a:cs typeface="Times New Roman" pitchFamily="18" charset="0"/>
              </a:rPr>
              <a:t>(dimer)</a:t>
            </a:r>
          </a:p>
          <a:p>
            <a:pPr marL="457200" indent="-457200">
              <a:lnSpc>
                <a:spcPct val="200000"/>
              </a:lnSpc>
              <a:buFontTx/>
              <a:buAutoNum type="alphaLcParenBoth" startAt="3"/>
              <a:defRPr/>
            </a:pPr>
            <a:r>
              <a:rPr lang="en-US" sz="2200" b="1" dirty="0" err="1">
                <a:solidFill>
                  <a:schemeClr val="tx2"/>
                </a:solidFill>
                <a:latin typeface="Times New Roman" pitchFamily="18" charset="0"/>
                <a:cs typeface="Times New Roman" pitchFamily="18" charset="0"/>
              </a:rPr>
              <a:t>ClOOlC</a:t>
            </a:r>
            <a:r>
              <a:rPr lang="en-US" sz="2200" b="1" dirty="0">
                <a:solidFill>
                  <a:schemeClr val="tx2"/>
                </a:solidFill>
                <a:latin typeface="Times New Roman" pitchFamily="18" charset="0"/>
                <a:cs typeface="Times New Roman" pitchFamily="18" charset="0"/>
              </a:rPr>
              <a:t>		Cl</a:t>
            </a:r>
            <a:r>
              <a:rPr lang="en-US" sz="2200" b="1" baseline="-25000" dirty="0">
                <a:solidFill>
                  <a:schemeClr val="tx2"/>
                </a:solidFill>
                <a:latin typeface="Times New Roman" pitchFamily="18" charset="0"/>
                <a:cs typeface="Times New Roman" pitchFamily="18" charset="0"/>
              </a:rPr>
              <a:t>2</a:t>
            </a:r>
            <a:r>
              <a:rPr lang="en-US" sz="2200" b="1" dirty="0">
                <a:solidFill>
                  <a:schemeClr val="tx2"/>
                </a:solidFill>
                <a:latin typeface="Times New Roman" pitchFamily="18" charset="0"/>
                <a:cs typeface="Times New Roman" pitchFamily="18" charset="0"/>
              </a:rPr>
              <a:t>   +   O</a:t>
            </a:r>
            <a:r>
              <a:rPr lang="en-US" sz="2200" b="1" baseline="-25000" dirty="0">
                <a:solidFill>
                  <a:schemeClr val="tx2"/>
                </a:solidFill>
                <a:latin typeface="Times New Roman" pitchFamily="18" charset="0"/>
                <a:cs typeface="Times New Roman" pitchFamily="18" charset="0"/>
              </a:rPr>
              <a:t>2</a:t>
            </a:r>
          </a:p>
          <a:p>
            <a:pPr marL="457200" indent="-457200">
              <a:lnSpc>
                <a:spcPct val="200000"/>
              </a:lnSpc>
              <a:buFontTx/>
              <a:buAutoNum type="alphaLcParenBoth" startAt="3"/>
              <a:defRPr/>
            </a:pPr>
            <a:r>
              <a:rPr lang="en-US" sz="2200" b="1" dirty="0">
                <a:solidFill>
                  <a:schemeClr val="tx2"/>
                </a:solidFill>
                <a:latin typeface="Times New Roman" pitchFamily="18" charset="0"/>
                <a:cs typeface="Times New Roman" pitchFamily="18" charset="0"/>
              </a:rPr>
              <a:t>Cl</a:t>
            </a:r>
            <a:r>
              <a:rPr lang="en-US" sz="2200" b="1" baseline="-25000" dirty="0">
                <a:solidFill>
                  <a:schemeClr val="tx2"/>
                </a:solidFill>
                <a:latin typeface="Times New Roman" pitchFamily="18" charset="0"/>
                <a:cs typeface="Times New Roman" pitchFamily="18" charset="0"/>
              </a:rPr>
              <a:t>2</a:t>
            </a:r>
            <a:r>
              <a:rPr lang="en-US" sz="2200" b="1" dirty="0">
                <a:solidFill>
                  <a:schemeClr val="tx2"/>
                </a:solidFill>
                <a:latin typeface="Times New Roman" pitchFamily="18" charset="0"/>
                <a:cs typeface="Times New Roman" pitchFamily="18" charset="0"/>
              </a:rPr>
              <a:t>			</a:t>
            </a:r>
            <a:r>
              <a:rPr lang="en-US" sz="2200" b="1" dirty="0" err="1">
                <a:solidFill>
                  <a:schemeClr val="tx2"/>
                </a:solidFill>
                <a:latin typeface="Times New Roman" pitchFamily="18" charset="0"/>
                <a:cs typeface="Times New Roman" pitchFamily="18" charset="0"/>
              </a:rPr>
              <a:t>Cl</a:t>
            </a:r>
            <a:r>
              <a:rPr lang="en-US" sz="2200" b="1" dirty="0">
                <a:solidFill>
                  <a:schemeClr val="tx2"/>
                </a:solidFill>
                <a:latin typeface="Times New Roman" pitchFamily="18" charset="0"/>
                <a:cs typeface="Times New Roman" pitchFamily="18" charset="0"/>
              </a:rPr>
              <a:t>*   +   </a:t>
            </a:r>
            <a:r>
              <a:rPr lang="en-US" sz="2200" b="1" dirty="0" err="1">
                <a:solidFill>
                  <a:schemeClr val="tx2"/>
                </a:solidFill>
                <a:latin typeface="Times New Roman" pitchFamily="18" charset="0"/>
                <a:cs typeface="Times New Roman" pitchFamily="18" charset="0"/>
              </a:rPr>
              <a:t>Cl</a:t>
            </a:r>
            <a:r>
              <a:rPr lang="en-US" sz="2200" b="1" dirty="0">
                <a:solidFill>
                  <a:schemeClr val="tx2"/>
                </a:solidFill>
                <a:latin typeface="Times New Roman" pitchFamily="18" charset="0"/>
                <a:cs typeface="Times New Roman" pitchFamily="18" charset="0"/>
              </a:rPr>
              <a:t>*</a:t>
            </a:r>
            <a:r>
              <a:rPr lang="en-US" sz="2200" dirty="0">
                <a:solidFill>
                  <a:schemeClr val="tx2"/>
                </a:solidFill>
                <a:latin typeface="Times New Roman" pitchFamily="18" charset="0"/>
                <a:cs typeface="Times New Roman" pitchFamily="18" charset="0"/>
              </a:rPr>
              <a:t>	</a:t>
            </a:r>
          </a:p>
        </p:txBody>
      </p:sp>
      <p:cxnSp>
        <p:nvCxnSpPr>
          <p:cNvPr id="4" name="Straight Arrow Connector 3"/>
          <p:cNvCxnSpPr/>
          <p:nvPr/>
        </p:nvCxnSpPr>
        <p:spPr>
          <a:xfrm>
            <a:off x="1600200" y="1219200"/>
            <a:ext cx="1143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a:xfrm>
            <a:off x="1600200" y="1981200"/>
            <a:ext cx="1143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a:off x="1905000" y="2514600"/>
            <a:ext cx="1143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a:off x="1524000" y="3276600"/>
            <a:ext cx="1143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2438400" y="3886200"/>
            <a:ext cx="1143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2362200" y="4572000"/>
            <a:ext cx="1143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1828800" y="5181600"/>
            <a:ext cx="1143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1447800" y="5867400"/>
            <a:ext cx="1143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3554" name="Picture 2" descr="http://dingo.care2.com/pictures/causes/3113/3112460.large.jpg"/>
          <p:cNvPicPr>
            <a:picLocks noChangeAspect="1" noChangeArrowheads="1"/>
          </p:cNvPicPr>
          <p:nvPr/>
        </p:nvPicPr>
        <p:blipFill>
          <a:blip r:embed="rId2"/>
          <a:srcRect/>
          <a:stretch>
            <a:fillRect/>
          </a:stretch>
        </p:blipFill>
        <p:spPr bwMode="auto">
          <a:xfrm>
            <a:off x="4800600" y="990600"/>
            <a:ext cx="4095750" cy="304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7121"/>
            <a:ext cx="7239000" cy="707886"/>
          </a:xfrm>
          <a:prstGeom prst="rect">
            <a:avLst/>
          </a:prstGeom>
          <a:solidFill>
            <a:srgbClr val="92D050"/>
          </a:solidFill>
        </p:spPr>
        <p:txBody>
          <a:bodyPr wrap="square" rtlCol="0">
            <a:spAutoFit/>
          </a:bodyPr>
          <a:lstStyle/>
          <a:p>
            <a:r>
              <a:rPr lang="en-US" sz="4000" b="1" dirty="0" smtClean="0">
                <a:solidFill>
                  <a:srgbClr val="002060"/>
                </a:solidFill>
              </a:rPr>
              <a:t>Effects of Ozone layer Depletion</a:t>
            </a:r>
            <a:endParaRPr lang="en-US" sz="4000" b="1" dirty="0">
              <a:solidFill>
                <a:srgbClr val="002060"/>
              </a:solidFill>
            </a:endParaRPr>
          </a:p>
        </p:txBody>
      </p:sp>
      <p:sp>
        <p:nvSpPr>
          <p:cNvPr id="3" name="TextBox 2"/>
          <p:cNvSpPr txBox="1"/>
          <p:nvPr/>
        </p:nvSpPr>
        <p:spPr>
          <a:xfrm>
            <a:off x="152400" y="1260664"/>
            <a:ext cx="5410200" cy="4467057"/>
          </a:xfrm>
          <a:prstGeom prst="rect">
            <a:avLst/>
          </a:prstGeom>
          <a:noFill/>
        </p:spPr>
        <p:txBody>
          <a:bodyPr wrap="square" rtlCol="0">
            <a:spAutoFit/>
          </a:bodyPr>
          <a:lstStyle/>
          <a:p>
            <a:pPr algn="just">
              <a:lnSpc>
                <a:spcPct val="150000"/>
              </a:lnSpc>
              <a:buFont typeface="Wingdings" pitchFamily="2" charset="2"/>
              <a:buChar char="Ø"/>
            </a:pPr>
            <a:r>
              <a:rPr lang="en-US" sz="2400" dirty="0" smtClean="0"/>
              <a:t>Effect on aquatic ecosystem</a:t>
            </a:r>
          </a:p>
          <a:p>
            <a:pPr algn="just">
              <a:lnSpc>
                <a:spcPct val="150000"/>
              </a:lnSpc>
              <a:buFont typeface="Wingdings" pitchFamily="2" charset="2"/>
              <a:buChar char="Ø"/>
            </a:pPr>
            <a:r>
              <a:rPr lang="en-US" sz="2400" dirty="0" smtClean="0"/>
              <a:t>Effect on terrestrial ecosystem</a:t>
            </a:r>
          </a:p>
          <a:p>
            <a:pPr algn="just">
              <a:lnSpc>
                <a:spcPct val="150000"/>
              </a:lnSpc>
              <a:buFont typeface="Wingdings" pitchFamily="2" charset="2"/>
              <a:buChar char="Ø"/>
            </a:pPr>
            <a:r>
              <a:rPr lang="en-US" sz="2400" dirty="0" smtClean="0"/>
              <a:t>Effect on human beings-</a:t>
            </a:r>
            <a:r>
              <a:rPr lang="en-US" sz="2400" b="1" dirty="0" smtClean="0"/>
              <a:t>mutations, cataract, melanin destroying </a:t>
            </a:r>
          </a:p>
          <a:p>
            <a:pPr algn="just">
              <a:lnSpc>
                <a:spcPct val="150000"/>
              </a:lnSpc>
              <a:buFont typeface="Wingdings" pitchFamily="2" charset="2"/>
              <a:buChar char="Ø"/>
            </a:pPr>
            <a:r>
              <a:rPr lang="en-US" sz="2400" dirty="0" smtClean="0"/>
              <a:t>Effect on climate</a:t>
            </a:r>
          </a:p>
          <a:p>
            <a:pPr algn="just">
              <a:lnSpc>
                <a:spcPct val="150000"/>
              </a:lnSpc>
              <a:buFont typeface="Wingdings" pitchFamily="2" charset="2"/>
              <a:buChar char="Ø"/>
            </a:pPr>
            <a:r>
              <a:rPr lang="en-US" sz="2400" dirty="0" smtClean="0"/>
              <a:t>Effect on materials</a:t>
            </a:r>
          </a:p>
          <a:p>
            <a:pPr algn="just">
              <a:lnSpc>
                <a:spcPct val="150000"/>
              </a:lnSpc>
              <a:buFont typeface="Wingdings" pitchFamily="2" charset="2"/>
              <a:buChar char="Ø"/>
            </a:pPr>
            <a:r>
              <a:rPr lang="en-US" sz="2400" dirty="0" smtClean="0"/>
              <a:t>Effect of agriculture- decrement in production</a:t>
            </a:r>
            <a:endParaRPr lang="en-US" sz="2400" dirty="0"/>
          </a:p>
        </p:txBody>
      </p:sp>
      <p:pic>
        <p:nvPicPr>
          <p:cNvPr id="22530" name="Picture 2" descr="http://pubs.rsc.org/services/images/RSCpubs.ePlatform.Service.FreeContent.ImageService.svc/ImageService/Articleimage/2007/PP/b700024c/b700024c-f17.gif"/>
          <p:cNvPicPr>
            <a:picLocks noChangeAspect="1" noChangeArrowheads="1"/>
          </p:cNvPicPr>
          <p:nvPr/>
        </p:nvPicPr>
        <p:blipFill>
          <a:blip r:embed="rId2"/>
          <a:srcRect/>
          <a:stretch>
            <a:fillRect/>
          </a:stretch>
        </p:blipFill>
        <p:spPr bwMode="auto">
          <a:xfrm>
            <a:off x="5730874" y="4724398"/>
            <a:ext cx="3376339" cy="2133601"/>
          </a:xfrm>
          <a:prstGeom prst="rect">
            <a:avLst/>
          </a:prstGeom>
          <a:ln>
            <a:noFill/>
          </a:ln>
          <a:effectLst>
            <a:outerShdw blurRad="292100" dist="139700" dir="2700000" algn="tl" rotWithShape="0">
              <a:srgbClr val="333333">
                <a:alpha val="65000"/>
              </a:srgbClr>
            </a:outerShdw>
          </a:effectLst>
        </p:spPr>
      </p:pic>
      <p:pic>
        <p:nvPicPr>
          <p:cNvPr id="22532" name="Picture 4" descr="http://www.onislam.net/english/oimedia/onislamen/z-19631_6432_5.jpg"/>
          <p:cNvPicPr>
            <a:picLocks noChangeAspect="1" noChangeArrowheads="1"/>
          </p:cNvPicPr>
          <p:nvPr/>
        </p:nvPicPr>
        <p:blipFill>
          <a:blip r:embed="rId3"/>
          <a:srcRect/>
          <a:stretch>
            <a:fillRect/>
          </a:stretch>
        </p:blipFill>
        <p:spPr bwMode="auto">
          <a:xfrm>
            <a:off x="5730874" y="838200"/>
            <a:ext cx="3260726" cy="1905000"/>
          </a:xfrm>
          <a:prstGeom prst="rect">
            <a:avLst/>
          </a:prstGeom>
          <a:ln>
            <a:noFill/>
          </a:ln>
          <a:effectLst>
            <a:outerShdw blurRad="292100" dist="139700" dir="2700000" algn="tl" rotWithShape="0">
              <a:srgbClr val="333333">
                <a:alpha val="65000"/>
              </a:srgbClr>
            </a:outerShdw>
          </a:effectLst>
        </p:spPr>
      </p:pic>
      <p:pic>
        <p:nvPicPr>
          <p:cNvPr id="22534" name="Picture 6" descr="http://northernhillseye.com/wp-content/uploads/2015/08/UV-and-Blue-light-effect-on-the-eye.jpg"/>
          <p:cNvPicPr>
            <a:picLocks noChangeAspect="1" noChangeArrowheads="1"/>
          </p:cNvPicPr>
          <p:nvPr/>
        </p:nvPicPr>
        <p:blipFill>
          <a:blip r:embed="rId4"/>
          <a:srcRect/>
          <a:stretch>
            <a:fillRect/>
          </a:stretch>
        </p:blipFill>
        <p:spPr bwMode="auto">
          <a:xfrm>
            <a:off x="5730874" y="2667000"/>
            <a:ext cx="3342180" cy="21152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6200" y="228600"/>
            <a:ext cx="5181600" cy="6376104"/>
          </a:xfrm>
          <a:prstGeom prst="rect">
            <a:avLst/>
          </a:prstGeom>
          <a:noFill/>
          <a:ln w="9525">
            <a:noFill/>
            <a:miter lim="800000"/>
            <a:headEnd/>
            <a:tailEnd/>
          </a:ln>
        </p:spPr>
        <p:txBody>
          <a:bodyPr wrap="square">
            <a:spAutoFit/>
          </a:bodyPr>
          <a:lstStyle/>
          <a:p>
            <a:pPr algn="just">
              <a:lnSpc>
                <a:spcPts val="3500"/>
              </a:lnSpc>
            </a:pPr>
            <a:r>
              <a:rPr lang="en-US" sz="4400" b="1" dirty="0">
                <a:solidFill>
                  <a:srgbClr val="FF0000"/>
                </a:solidFill>
                <a:cs typeface="Times New Roman" pitchFamily="18" charset="0"/>
              </a:rPr>
              <a:t>Ozone hole</a:t>
            </a:r>
            <a:r>
              <a:rPr lang="en-US" sz="4400" b="1" dirty="0" smtClean="0">
                <a:solidFill>
                  <a:srgbClr val="FF0000"/>
                </a:solidFill>
                <a:cs typeface="Times New Roman" pitchFamily="18" charset="0"/>
              </a:rPr>
              <a:t>:</a:t>
            </a:r>
          </a:p>
          <a:p>
            <a:pPr algn="just">
              <a:lnSpc>
                <a:spcPts val="3500"/>
              </a:lnSpc>
            </a:pPr>
            <a:endParaRPr lang="en-US" sz="2800" b="1" dirty="0">
              <a:solidFill>
                <a:schemeClr val="tx2"/>
              </a:solidFill>
              <a:cs typeface="Times New Roman" pitchFamily="18" charset="0"/>
            </a:endParaRPr>
          </a:p>
          <a:p>
            <a:pPr algn="just">
              <a:lnSpc>
                <a:spcPts val="3500"/>
              </a:lnSpc>
              <a:buFont typeface="Wingdings" pitchFamily="2" charset="2"/>
              <a:buChar char="Ø"/>
            </a:pPr>
            <a:r>
              <a:rPr lang="en-US" sz="3200" dirty="0">
                <a:solidFill>
                  <a:srgbClr val="0000FF"/>
                </a:solidFill>
                <a:cs typeface="Times New Roman" pitchFamily="18" charset="0"/>
              </a:rPr>
              <a:t>The thinning of ozone layer or reduction in concentration of ozone, especially on Antarctic is a major environmental problem</a:t>
            </a:r>
            <a:r>
              <a:rPr lang="en-US" sz="3200" dirty="0" smtClean="0">
                <a:solidFill>
                  <a:srgbClr val="0000FF"/>
                </a:solidFill>
                <a:cs typeface="Times New Roman" pitchFamily="18" charset="0"/>
              </a:rPr>
              <a:t>.</a:t>
            </a:r>
          </a:p>
          <a:p>
            <a:pPr algn="just">
              <a:lnSpc>
                <a:spcPts val="3500"/>
              </a:lnSpc>
              <a:buFont typeface="Wingdings" pitchFamily="2" charset="2"/>
              <a:buChar char="Ø"/>
            </a:pPr>
            <a:endParaRPr lang="en-US" sz="3200" dirty="0">
              <a:solidFill>
                <a:srgbClr val="0000FF"/>
              </a:solidFill>
              <a:cs typeface="Times New Roman" pitchFamily="18" charset="0"/>
            </a:endParaRPr>
          </a:p>
          <a:p>
            <a:pPr algn="just">
              <a:lnSpc>
                <a:spcPts val="3500"/>
              </a:lnSpc>
              <a:buFont typeface="Wingdings" pitchFamily="2" charset="2"/>
              <a:buChar char="Ø"/>
            </a:pPr>
            <a:r>
              <a:rPr lang="en-US" sz="3200" dirty="0">
                <a:solidFill>
                  <a:srgbClr val="FF0000"/>
                </a:solidFill>
                <a:cs typeface="Times New Roman" pitchFamily="18" charset="0"/>
              </a:rPr>
              <a:t>This thinning is also known as ozone hole</a:t>
            </a:r>
            <a:r>
              <a:rPr lang="en-US" sz="3200" dirty="0" smtClean="0">
                <a:solidFill>
                  <a:srgbClr val="FF0000"/>
                </a:solidFill>
                <a:cs typeface="Times New Roman" pitchFamily="18" charset="0"/>
              </a:rPr>
              <a:t>.</a:t>
            </a:r>
          </a:p>
          <a:p>
            <a:pPr algn="just">
              <a:lnSpc>
                <a:spcPts val="3500"/>
              </a:lnSpc>
              <a:buFont typeface="Wingdings" pitchFamily="2" charset="2"/>
              <a:buChar char="Ø"/>
            </a:pPr>
            <a:endParaRPr lang="en-US" sz="3200" dirty="0">
              <a:solidFill>
                <a:srgbClr val="FF0000"/>
              </a:solidFill>
              <a:cs typeface="Times New Roman" pitchFamily="18" charset="0"/>
            </a:endParaRPr>
          </a:p>
          <a:p>
            <a:pPr algn="just">
              <a:lnSpc>
                <a:spcPts val="3500"/>
              </a:lnSpc>
              <a:buFont typeface="Wingdings" pitchFamily="2" charset="2"/>
              <a:buChar char="Ø"/>
            </a:pPr>
            <a:r>
              <a:rPr lang="en-US" sz="3200" dirty="0">
                <a:solidFill>
                  <a:schemeClr val="tx2"/>
                </a:solidFill>
                <a:cs typeface="Times New Roman" pitchFamily="18" charset="0"/>
              </a:rPr>
              <a:t>The British Antarctica revealed decrease in the ozone layer in </a:t>
            </a:r>
            <a:r>
              <a:rPr lang="en-US" sz="3200" dirty="0" smtClean="0">
                <a:solidFill>
                  <a:schemeClr val="tx2"/>
                </a:solidFill>
                <a:cs typeface="Times New Roman" pitchFamily="18" charset="0"/>
              </a:rPr>
              <a:t>1985.</a:t>
            </a:r>
            <a:endParaRPr lang="en-US" sz="3200" dirty="0">
              <a:solidFill>
                <a:schemeClr val="tx2"/>
              </a:solidFill>
              <a:cs typeface="Times New Roman" pitchFamily="18" charset="0"/>
            </a:endParaRPr>
          </a:p>
        </p:txBody>
      </p:sp>
      <p:pic>
        <p:nvPicPr>
          <p:cNvPr id="21506" name="Picture 2" descr="https://cdn4.dogonews.com/system/ckeditor_assets/pictures/517abcf11860e01d610023f2/content_OzoneDepletion1.jpg"/>
          <p:cNvPicPr>
            <a:picLocks noChangeAspect="1" noChangeArrowheads="1"/>
          </p:cNvPicPr>
          <p:nvPr/>
        </p:nvPicPr>
        <p:blipFill>
          <a:blip r:embed="rId2"/>
          <a:srcRect/>
          <a:stretch>
            <a:fillRect/>
          </a:stretch>
        </p:blipFill>
        <p:spPr bwMode="auto">
          <a:xfrm>
            <a:off x="5276850" y="0"/>
            <a:ext cx="3714750" cy="4953001"/>
          </a:xfrm>
          <a:prstGeom prst="rect">
            <a:avLst/>
          </a:prstGeom>
          <a:ln>
            <a:noFill/>
          </a:ln>
          <a:effectLst>
            <a:outerShdw blurRad="292100" dist="139700" dir="2700000" algn="tl" rotWithShape="0">
              <a:srgbClr val="333333">
                <a:alpha val="65000"/>
              </a:srgbClr>
            </a:outerShdw>
          </a:effectLst>
        </p:spPr>
      </p:pic>
      <p:pic>
        <p:nvPicPr>
          <p:cNvPr id="21508" name="Picture 4" descr="http://i.huffpost.com/gen/1515029/images/o-OZONE-HOLE-facebook.jpg"/>
          <p:cNvPicPr>
            <a:picLocks noChangeAspect="1" noChangeArrowheads="1"/>
          </p:cNvPicPr>
          <p:nvPr/>
        </p:nvPicPr>
        <p:blipFill>
          <a:blip r:embed="rId3" cstate="print"/>
          <a:srcRect/>
          <a:stretch>
            <a:fillRect/>
          </a:stretch>
        </p:blipFill>
        <p:spPr bwMode="auto">
          <a:xfrm>
            <a:off x="5334000" y="5029200"/>
            <a:ext cx="3581400" cy="17526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04800" y="334705"/>
            <a:ext cx="8534400" cy="4508927"/>
          </a:xfrm>
          <a:prstGeom prst="rect">
            <a:avLst/>
          </a:prstGeom>
        </p:spPr>
        <p:txBody>
          <a:bodyPr wrap="square">
            <a:spAutoFit/>
          </a:bodyPr>
          <a:lstStyle/>
          <a:p>
            <a:pPr algn="just">
              <a:lnSpc>
                <a:spcPts val="3500"/>
              </a:lnSpc>
              <a:buFont typeface="Wingdings" pitchFamily="2" charset="2"/>
              <a:buChar char="Ø"/>
            </a:pPr>
            <a:r>
              <a:rPr lang="en-US" sz="2800" dirty="0">
                <a:solidFill>
                  <a:srgbClr val="FF0000"/>
                </a:solidFill>
                <a:cs typeface="Times New Roman" pitchFamily="18" charset="0"/>
              </a:rPr>
              <a:t>The satellite data indicate that at certain times of the year, level of ozone in stratosphere over Antarctica have decreased by more than 5</a:t>
            </a:r>
            <a:r>
              <a:rPr lang="en-US" sz="2800" dirty="0" smtClean="0">
                <a:solidFill>
                  <a:srgbClr val="FF0000"/>
                </a:solidFill>
                <a:cs typeface="Times New Roman" pitchFamily="18" charset="0"/>
              </a:rPr>
              <a:t>%.</a:t>
            </a:r>
          </a:p>
          <a:p>
            <a:pPr algn="just">
              <a:lnSpc>
                <a:spcPts val="3500"/>
              </a:lnSpc>
              <a:buFont typeface="Wingdings" pitchFamily="2" charset="2"/>
              <a:buChar char="Ø"/>
            </a:pPr>
            <a:endParaRPr lang="en-US" sz="2800" dirty="0">
              <a:solidFill>
                <a:srgbClr val="FF0000"/>
              </a:solidFill>
              <a:cs typeface="Times New Roman" pitchFamily="18" charset="0"/>
            </a:endParaRPr>
          </a:p>
          <a:p>
            <a:pPr algn="just">
              <a:buFont typeface="Wingdings" pitchFamily="2" charset="2"/>
              <a:buChar char="Ø"/>
            </a:pPr>
            <a:r>
              <a:rPr lang="en-US" sz="2800" dirty="0">
                <a:solidFill>
                  <a:srgbClr val="0000FF"/>
                </a:solidFill>
                <a:cs typeface="Times New Roman" pitchFamily="18" charset="0"/>
              </a:rPr>
              <a:t>hole in the ozone layer occur yearly in late September, which is the beginning of the spring in the southern hemisphere</a:t>
            </a:r>
            <a:r>
              <a:rPr lang="en-US" sz="2800" dirty="0" smtClean="0">
                <a:solidFill>
                  <a:srgbClr val="0000FF"/>
                </a:solidFill>
                <a:cs typeface="Times New Roman" pitchFamily="18" charset="0"/>
              </a:rPr>
              <a:t>.</a:t>
            </a:r>
          </a:p>
          <a:p>
            <a:pPr algn="just">
              <a:buFont typeface="Wingdings" pitchFamily="2" charset="2"/>
              <a:buChar char="Ø"/>
            </a:pPr>
            <a:endParaRPr lang="en-US" sz="2800" dirty="0">
              <a:solidFill>
                <a:schemeClr val="tx2"/>
              </a:solidFill>
              <a:cs typeface="Times New Roman" pitchFamily="18" charset="0"/>
            </a:endParaRPr>
          </a:p>
          <a:p>
            <a:pPr algn="just">
              <a:lnSpc>
                <a:spcPts val="3500"/>
              </a:lnSpc>
              <a:buFont typeface="Wingdings" pitchFamily="2" charset="2"/>
              <a:buChar char="Ø"/>
            </a:pPr>
            <a:r>
              <a:rPr lang="en-US" sz="2800" dirty="0">
                <a:solidFill>
                  <a:srgbClr val="FF0000"/>
                </a:solidFill>
                <a:cs typeface="Times New Roman" pitchFamily="18" charset="0"/>
              </a:rPr>
              <a:t>The hole is of the size of US and it is increasing since discover.</a:t>
            </a:r>
            <a:endParaRPr lang="en-US" sz="2800" dirty="0">
              <a:solidFill>
                <a:schemeClr val="tx2"/>
              </a:solidFill>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440555"/>
            <a:ext cx="3581400" cy="241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1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400" y="76200"/>
            <a:ext cx="8839200" cy="6740307"/>
          </a:xfrm>
          <a:prstGeom prst="rect">
            <a:avLst/>
          </a:prstGeom>
          <a:noFill/>
          <a:ln w="9525">
            <a:noFill/>
            <a:miter lim="800000"/>
            <a:headEnd/>
            <a:tailEnd/>
          </a:ln>
        </p:spPr>
        <p:txBody>
          <a:bodyPr wrap="square">
            <a:spAutoFit/>
          </a:bodyPr>
          <a:lstStyle/>
          <a:p>
            <a:pPr algn="just"/>
            <a:r>
              <a:rPr lang="en-US" sz="2800" b="1" dirty="0">
                <a:solidFill>
                  <a:srgbClr val="FF0000"/>
                </a:solidFill>
                <a:latin typeface="Times New Roman" pitchFamily="18" charset="0"/>
                <a:cs typeface="Times New Roman" pitchFamily="18" charset="0"/>
              </a:rPr>
              <a:t>Safety measures:</a:t>
            </a:r>
          </a:p>
          <a:p>
            <a:pPr algn="just">
              <a:buFont typeface="Wingdings" pitchFamily="2" charset="2"/>
              <a:buChar char="Ø"/>
            </a:pPr>
            <a:endParaRPr lang="en-US" sz="2000" dirty="0">
              <a:solidFill>
                <a:schemeClr val="tx2"/>
              </a:solidFill>
              <a:latin typeface="Times New Roman" pitchFamily="18" charset="0"/>
              <a:cs typeface="Times New Roman" pitchFamily="18" charset="0"/>
            </a:endParaRPr>
          </a:p>
          <a:p>
            <a:pPr algn="just">
              <a:buFont typeface="Wingdings" pitchFamily="2" charset="2"/>
              <a:buChar char="Ø"/>
            </a:pPr>
            <a:r>
              <a:rPr lang="en-US" sz="2400" dirty="0">
                <a:solidFill>
                  <a:schemeClr val="tx2"/>
                </a:solidFill>
                <a:latin typeface="Times New Roman" pitchFamily="18" charset="0"/>
                <a:cs typeface="Times New Roman" pitchFamily="18" charset="0"/>
              </a:rPr>
              <a:t>All over the world, efforts are on to save the ozone layer.</a:t>
            </a:r>
          </a:p>
          <a:p>
            <a:pPr algn="just">
              <a:buFont typeface="Wingdings" pitchFamily="2" charset="2"/>
              <a:buChar char="Ø"/>
            </a:pPr>
            <a:endParaRPr lang="en-US" sz="2400" dirty="0">
              <a:solidFill>
                <a:schemeClr val="tx2"/>
              </a:solidFill>
              <a:latin typeface="Times New Roman" pitchFamily="18" charset="0"/>
              <a:cs typeface="Times New Roman" pitchFamily="18" charset="0"/>
            </a:endParaRPr>
          </a:p>
          <a:p>
            <a:pPr algn="just">
              <a:buFont typeface="Wingdings" pitchFamily="2" charset="2"/>
              <a:buChar char="Ø"/>
            </a:pPr>
            <a:r>
              <a:rPr lang="en-US" sz="2400" dirty="0">
                <a:latin typeface="Times New Roman" pitchFamily="18" charset="0"/>
                <a:cs typeface="Times New Roman" pitchFamily="18" charset="0"/>
              </a:rPr>
              <a:t>The UN formed a committee which is drafted an agreements that call for a stepwise of reduction of CFCs.</a:t>
            </a:r>
          </a:p>
          <a:p>
            <a:pPr algn="just">
              <a:buFont typeface="Wingdings" pitchFamily="2" charset="2"/>
              <a:buChar char="Ø"/>
            </a:pPr>
            <a:endParaRPr lang="en-US" sz="2400" dirty="0">
              <a:solidFill>
                <a:schemeClr val="tx2"/>
              </a:solidFill>
              <a:latin typeface="Times New Roman" pitchFamily="18" charset="0"/>
              <a:cs typeface="Times New Roman" pitchFamily="18" charset="0"/>
            </a:endParaRPr>
          </a:p>
          <a:p>
            <a:pPr algn="just">
              <a:buFont typeface="Wingdings" pitchFamily="2" charset="2"/>
              <a:buChar char="Ø"/>
            </a:pPr>
            <a:r>
              <a:rPr lang="en-US" sz="2400" dirty="0">
                <a:solidFill>
                  <a:schemeClr val="tx2"/>
                </a:solidFill>
                <a:latin typeface="Times New Roman" pitchFamily="18" charset="0"/>
                <a:cs typeface="Times New Roman" pitchFamily="18" charset="0"/>
              </a:rPr>
              <a:t>This is called </a:t>
            </a:r>
            <a:r>
              <a:rPr lang="en-US" sz="2400" b="1" dirty="0">
                <a:solidFill>
                  <a:schemeClr val="tx2"/>
                </a:solidFill>
                <a:latin typeface="Times New Roman" pitchFamily="18" charset="0"/>
                <a:cs typeface="Times New Roman" pitchFamily="18" charset="0"/>
              </a:rPr>
              <a:t>Montreal Protocol </a:t>
            </a:r>
            <a:r>
              <a:rPr lang="en-US" sz="2400" dirty="0">
                <a:solidFill>
                  <a:schemeClr val="tx2"/>
                </a:solidFill>
                <a:latin typeface="Times New Roman" pitchFamily="18" charset="0"/>
                <a:cs typeface="Times New Roman" pitchFamily="18" charset="0"/>
              </a:rPr>
              <a:t>came into effect in 1987.</a:t>
            </a:r>
          </a:p>
          <a:p>
            <a:pPr algn="just">
              <a:buFont typeface="Wingdings" pitchFamily="2" charset="2"/>
              <a:buChar char="Ø"/>
            </a:pPr>
            <a:endParaRPr lang="en-US" sz="2400" dirty="0">
              <a:solidFill>
                <a:schemeClr val="tx2"/>
              </a:solidFill>
              <a:latin typeface="Times New Roman" pitchFamily="18" charset="0"/>
              <a:cs typeface="Times New Roman" pitchFamily="18" charset="0"/>
            </a:endParaRPr>
          </a:p>
          <a:p>
            <a:pPr algn="just">
              <a:buFont typeface="Wingdings" pitchFamily="2" charset="2"/>
              <a:buChar char="Ø"/>
            </a:pPr>
            <a:r>
              <a:rPr lang="en-US" sz="2400" dirty="0">
                <a:latin typeface="Times New Roman" pitchFamily="18" charset="0"/>
                <a:cs typeface="Times New Roman" pitchFamily="18" charset="0"/>
              </a:rPr>
              <a:t>It reflects global efforts towards prevention of ozone depletion.</a:t>
            </a:r>
          </a:p>
          <a:p>
            <a:pPr algn="just">
              <a:buFont typeface="Wingdings" pitchFamily="2" charset="2"/>
              <a:buChar char="Ø"/>
            </a:pPr>
            <a:endParaRPr lang="en-US" sz="2400" dirty="0">
              <a:solidFill>
                <a:schemeClr val="tx2"/>
              </a:solidFill>
              <a:latin typeface="Times New Roman" pitchFamily="18" charset="0"/>
              <a:cs typeface="Times New Roman" pitchFamily="18" charset="0"/>
            </a:endParaRPr>
          </a:p>
          <a:p>
            <a:pPr algn="just">
              <a:buFont typeface="Wingdings" pitchFamily="2" charset="2"/>
              <a:buChar char="Ø"/>
            </a:pPr>
            <a:r>
              <a:rPr lang="en-US" sz="2400" dirty="0">
                <a:solidFill>
                  <a:schemeClr val="tx2"/>
                </a:solidFill>
                <a:latin typeface="Times New Roman" pitchFamily="18" charset="0"/>
                <a:cs typeface="Times New Roman" pitchFamily="18" charset="0"/>
              </a:rPr>
              <a:t>Some substituent are already available for CFCs, while some others are being developed. </a:t>
            </a:r>
          </a:p>
          <a:p>
            <a:pPr algn="just">
              <a:buFont typeface="Wingdings" pitchFamily="2" charset="2"/>
              <a:buChar char="Ø"/>
            </a:pPr>
            <a:endParaRPr lang="en-US" sz="2400" dirty="0">
              <a:solidFill>
                <a:schemeClr val="tx2"/>
              </a:solidFill>
              <a:latin typeface="Times New Roman" pitchFamily="18" charset="0"/>
              <a:cs typeface="Times New Roman" pitchFamily="18" charset="0"/>
            </a:endParaRPr>
          </a:p>
          <a:p>
            <a:pPr algn="just">
              <a:buFont typeface="Wingdings" pitchFamily="2" charset="2"/>
              <a:buChar char="Ø"/>
            </a:pPr>
            <a:r>
              <a:rPr lang="en-US" sz="2400" dirty="0">
                <a:latin typeface="Times New Roman" pitchFamily="18" charset="0"/>
                <a:cs typeface="Times New Roman" pitchFamily="18" charset="0"/>
              </a:rPr>
              <a:t>The CFCs can be replaced by </a:t>
            </a:r>
            <a:r>
              <a:rPr lang="en-US" sz="2400" dirty="0" err="1">
                <a:latin typeface="Times New Roman" pitchFamily="18" charset="0"/>
                <a:cs typeface="Times New Roman" pitchFamily="18" charset="0"/>
              </a:rPr>
              <a:t>hydrocholrofluorocarbons</a:t>
            </a:r>
            <a:r>
              <a:rPr lang="en-US" sz="2400" dirty="0">
                <a:latin typeface="Times New Roman" pitchFamily="18" charset="0"/>
                <a:cs typeface="Times New Roman" pitchFamily="18" charset="0"/>
              </a:rPr>
              <a:t> (HCFCs), </a:t>
            </a:r>
            <a:r>
              <a:rPr lang="en-US" sz="2400" dirty="0" err="1">
                <a:latin typeface="Times New Roman" pitchFamily="18" charset="0"/>
                <a:cs typeface="Times New Roman" pitchFamily="18" charset="0"/>
              </a:rPr>
              <a:t>hydrofluorocarbons</a:t>
            </a:r>
            <a:r>
              <a:rPr lang="en-US" sz="2400"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HFCs</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etc.  </a:t>
            </a:r>
            <a:endParaRPr lang="en-US" sz="2400" dirty="0" smtClean="0">
              <a:latin typeface="Times New Roman" pitchFamily="18" charset="0"/>
              <a:cs typeface="Times New Roman" pitchFamily="18" charset="0"/>
            </a:endParaRPr>
          </a:p>
          <a:p>
            <a:pPr algn="just">
              <a:buFont typeface="Wingdings" pitchFamily="2" charset="2"/>
              <a:buChar char="Ø"/>
            </a:pPr>
            <a:endParaRPr lang="en-US" sz="2400" dirty="0" smtClean="0">
              <a:solidFill>
                <a:srgbClr val="FF0000"/>
              </a:solidFill>
              <a:latin typeface="Times New Roman" pitchFamily="18" charset="0"/>
              <a:cs typeface="Times New Roman" pitchFamily="18" charset="0"/>
            </a:endParaRPr>
          </a:p>
          <a:p>
            <a:pPr algn="just">
              <a:buFont typeface="Wingdings" pitchFamily="2" charset="2"/>
              <a:buChar char="Ø"/>
            </a:pPr>
            <a:r>
              <a:rPr lang="en-US" sz="2400" b="1" dirty="0" smtClean="0">
                <a:solidFill>
                  <a:srgbClr val="FF0000"/>
                </a:solidFill>
                <a:latin typeface="Times New Roman" pitchFamily="18" charset="0"/>
                <a:cs typeface="Times New Roman" pitchFamily="18" charset="0"/>
              </a:rPr>
              <a:t>16 </a:t>
            </a:r>
            <a:r>
              <a:rPr lang="en-US" sz="2400" b="1" dirty="0">
                <a:solidFill>
                  <a:srgbClr val="FF0000"/>
                </a:solidFill>
                <a:latin typeface="Times New Roman" pitchFamily="18" charset="0"/>
                <a:cs typeface="Times New Roman" pitchFamily="18" charset="0"/>
              </a:rPr>
              <a:t>September </a:t>
            </a:r>
            <a:r>
              <a:rPr lang="en-US" sz="2400" dirty="0">
                <a:latin typeface="Times New Roman" pitchFamily="18" charset="0"/>
                <a:cs typeface="Times New Roman" pitchFamily="18" charset="0"/>
              </a:rPr>
              <a:t>is observed as </a:t>
            </a:r>
            <a:r>
              <a:rPr lang="en-US" sz="2400" dirty="0">
                <a:solidFill>
                  <a:srgbClr val="FF0000"/>
                </a:solidFill>
                <a:latin typeface="Times New Roman" pitchFamily="18" charset="0"/>
                <a:cs typeface="Times New Roman" pitchFamily="18" charset="0"/>
              </a:rPr>
              <a:t>‘</a:t>
            </a:r>
            <a:r>
              <a:rPr lang="en-US" sz="2400" b="1" dirty="0">
                <a:solidFill>
                  <a:srgbClr val="0070C0"/>
                </a:solidFill>
                <a:latin typeface="Times New Roman" pitchFamily="18" charset="0"/>
                <a:cs typeface="Times New Roman" pitchFamily="18" charset="0"/>
              </a:rPr>
              <a:t>International ozone day</a:t>
            </a:r>
            <a:r>
              <a:rPr lang="en-US" sz="2400" dirty="0">
                <a:solidFill>
                  <a:srgbClr val="FF0000"/>
                </a:solidFill>
                <a:latin typeface="Times New Roman" pitchFamily="18" charset="0"/>
                <a:cs typeface="Times New Roman" pitchFamily="18" charset="0"/>
              </a:rPr>
              <a:t>’.</a:t>
            </a:r>
            <a:endParaRPr lang="en-IN" sz="24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s://encrypted-tbn1.gstatic.com/images?q=tbn:ANd9GcRM3_llMk_IcMPNgLyZRk-tkIgU0607hlXMWrbHM31vUYfpUbtI"/>
          <p:cNvPicPr>
            <a:picLocks noChangeAspect="1" noChangeArrowheads="1"/>
          </p:cNvPicPr>
          <p:nvPr/>
        </p:nvPicPr>
        <p:blipFill>
          <a:blip r:embed="rId2"/>
          <a:srcRect/>
          <a:stretch>
            <a:fillRect/>
          </a:stretch>
        </p:blipFill>
        <p:spPr bwMode="auto">
          <a:xfrm>
            <a:off x="3581400" y="3444656"/>
            <a:ext cx="5562600" cy="3413343"/>
          </a:xfrm>
          <a:prstGeom prst="rect">
            <a:avLst/>
          </a:prstGeom>
          <a:noFill/>
        </p:spPr>
      </p:pic>
      <p:sp>
        <p:nvSpPr>
          <p:cNvPr id="4" name="TextBox 3"/>
          <p:cNvSpPr txBox="1"/>
          <p:nvPr/>
        </p:nvSpPr>
        <p:spPr>
          <a:xfrm>
            <a:off x="284326" y="714336"/>
            <a:ext cx="8707273" cy="4093428"/>
          </a:xfrm>
          <a:prstGeom prst="rect">
            <a:avLst/>
          </a:prstGeom>
          <a:noFill/>
        </p:spPr>
        <p:txBody>
          <a:bodyPr wrap="square" rtlCol="0">
            <a:spAutoFit/>
          </a:bodyPr>
          <a:lstStyle/>
          <a:p>
            <a:pPr algn="just"/>
            <a:r>
              <a:rPr lang="en-US" sz="2800" b="1" dirty="0" smtClean="0"/>
              <a:t>Weather: </a:t>
            </a:r>
            <a:r>
              <a:rPr lang="en-US" sz="2800" dirty="0" smtClean="0"/>
              <a:t>is the condition of atmosphere at a particular place &amp; time, characterized by parameters like temperature, humidity, rain and wind.</a:t>
            </a:r>
          </a:p>
          <a:p>
            <a:pPr algn="just"/>
            <a:endParaRPr lang="en-US" sz="2800" dirty="0"/>
          </a:p>
          <a:p>
            <a:pPr algn="just"/>
            <a:r>
              <a:rPr lang="en-US" sz="2800" b="1" dirty="0" smtClean="0"/>
              <a:t>Climate:</a:t>
            </a:r>
            <a:r>
              <a:rPr lang="en-US" sz="2800" dirty="0" smtClean="0"/>
              <a:t> long term pattern of weather condition of a given area. </a:t>
            </a:r>
            <a:r>
              <a:rPr lang="en-US" sz="3600" b="1" dirty="0" smtClean="0">
                <a:solidFill>
                  <a:srgbClr val="FF0000"/>
                </a:solidFill>
              </a:rPr>
              <a:t>Or</a:t>
            </a:r>
            <a:r>
              <a:rPr lang="en-US" sz="2800" dirty="0" smtClean="0"/>
              <a:t> Average weather of an area</a:t>
            </a:r>
          </a:p>
          <a:p>
            <a:pPr algn="just"/>
            <a:endParaRPr lang="en-US" sz="2800" dirty="0"/>
          </a:p>
          <a:p>
            <a:pPr algn="just"/>
            <a:endParaRPr lang="en-US" sz="2800" dirty="0"/>
          </a:p>
          <a:p>
            <a:pPr algn="just"/>
            <a:endParaRPr lang="en-US" sz="2800" dirty="0"/>
          </a:p>
        </p:txBody>
      </p:sp>
      <p:sp>
        <p:nvSpPr>
          <p:cNvPr id="5" name="TextBox 4"/>
          <p:cNvSpPr txBox="1"/>
          <p:nvPr/>
        </p:nvSpPr>
        <p:spPr>
          <a:xfrm>
            <a:off x="242651" y="160338"/>
            <a:ext cx="3491149" cy="707886"/>
          </a:xfrm>
          <a:prstGeom prst="rect">
            <a:avLst/>
          </a:prstGeom>
          <a:noFill/>
        </p:spPr>
        <p:txBody>
          <a:bodyPr wrap="none" rtlCol="0">
            <a:spAutoFit/>
          </a:bodyPr>
          <a:lstStyle/>
          <a:p>
            <a:r>
              <a:rPr lang="en-US" sz="4000" b="1" dirty="0" smtClean="0">
                <a:solidFill>
                  <a:srgbClr val="FF0000"/>
                </a:solidFill>
              </a:rPr>
              <a:t>Climate Change</a:t>
            </a:r>
            <a:endParaRPr lang="en-US" sz="4000" b="1" dirty="0">
              <a:solidFill>
                <a:srgbClr val="FF0000"/>
              </a:solidFill>
            </a:endParaRPr>
          </a:p>
        </p:txBody>
      </p:sp>
      <p:sp>
        <p:nvSpPr>
          <p:cNvPr id="14338" name="AutoShape 2" descr="http://www.eecuk.co.uk/wp-content/uploads/2013/03/climatechange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http://s3.amazonaws.com/libapps/accounts/19095/images/climate-change-melting-globe-615x3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04800" y="3444657"/>
            <a:ext cx="4724400" cy="3108543"/>
          </a:xfrm>
          <a:prstGeom prst="rect">
            <a:avLst/>
          </a:prstGeom>
        </p:spPr>
        <p:txBody>
          <a:bodyPr wrap="square">
            <a:spAutoFit/>
          </a:bodyPr>
          <a:lstStyle/>
          <a:p>
            <a:pPr algn="just"/>
            <a:r>
              <a:rPr lang="en-US" sz="2800" dirty="0"/>
              <a:t>Changes occurred in earth’s climate may caused by</a:t>
            </a:r>
            <a:r>
              <a:rPr lang="en-US" sz="2800" dirty="0" smtClean="0"/>
              <a:t>:</a:t>
            </a:r>
          </a:p>
          <a:p>
            <a:pPr algn="just"/>
            <a:endParaRPr lang="en-US" sz="2800" dirty="0"/>
          </a:p>
          <a:p>
            <a:pPr marL="342900" indent="-342900" algn="just">
              <a:buFont typeface="Wingdings" pitchFamily="2" charset="2"/>
              <a:buChar char="v"/>
            </a:pPr>
            <a:r>
              <a:rPr lang="en-US" sz="2800" dirty="0"/>
              <a:t> </a:t>
            </a:r>
            <a:r>
              <a:rPr lang="en-US" sz="2800" dirty="0" smtClean="0"/>
              <a:t> </a:t>
            </a:r>
            <a:r>
              <a:rPr lang="en-US" sz="2800" dirty="0"/>
              <a:t>Earth’s internal process</a:t>
            </a:r>
          </a:p>
          <a:p>
            <a:pPr marL="342900" indent="-342900" algn="just">
              <a:buFont typeface="Wingdings" pitchFamily="2" charset="2"/>
              <a:buChar char="v"/>
            </a:pPr>
            <a:r>
              <a:rPr lang="en-US" sz="2800" dirty="0" smtClean="0"/>
              <a:t>  By </a:t>
            </a:r>
            <a:r>
              <a:rPr lang="en-US" sz="2800" dirty="0"/>
              <a:t>external forces viz. variation in sunlight intensity or human activities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26969"/>
            <a:ext cx="3656129" cy="523220"/>
          </a:xfrm>
          <a:prstGeom prst="rect">
            <a:avLst/>
          </a:prstGeom>
          <a:solidFill>
            <a:srgbClr val="92D050"/>
          </a:solidFill>
        </p:spPr>
        <p:txBody>
          <a:bodyPr wrap="none" rtlCol="0">
            <a:spAutoFit/>
          </a:bodyPr>
          <a:lstStyle/>
          <a:p>
            <a:r>
              <a:rPr lang="en-US" sz="2800" b="1" dirty="0" smtClean="0">
                <a:solidFill>
                  <a:srgbClr val="FF0000"/>
                </a:solidFill>
                <a:latin typeface="Times New Roman" pitchFamily="18" charset="0"/>
                <a:cs typeface="Times New Roman" pitchFamily="18" charset="0"/>
              </a:rPr>
              <a:t>MONTREAL Protocol</a:t>
            </a:r>
            <a:endParaRPr lang="en-US" sz="2800" dirty="0">
              <a:solidFill>
                <a:srgbClr val="FF0000"/>
              </a:solidFill>
            </a:endParaRPr>
          </a:p>
        </p:txBody>
      </p:sp>
      <p:pic>
        <p:nvPicPr>
          <p:cNvPr id="19458" name="Picture 2" descr="http://3b4439.medialib.glogster.com/karinasantiago11/thumbnails/6k/6kr0ro60qof9cvfrdtikna0/1366002054-source.jpg"/>
          <p:cNvPicPr>
            <a:picLocks noChangeAspect="1" noChangeArrowheads="1"/>
          </p:cNvPicPr>
          <p:nvPr/>
        </p:nvPicPr>
        <p:blipFill>
          <a:blip r:embed="rId2"/>
          <a:srcRect/>
          <a:stretch>
            <a:fillRect/>
          </a:stretch>
        </p:blipFill>
        <p:spPr bwMode="auto">
          <a:xfrm>
            <a:off x="4810680" y="0"/>
            <a:ext cx="4333320" cy="6858000"/>
          </a:xfrm>
          <a:prstGeom prst="rect">
            <a:avLst/>
          </a:prstGeom>
          <a:noFill/>
        </p:spPr>
      </p:pic>
      <p:sp>
        <p:nvSpPr>
          <p:cNvPr id="4" name="TextBox 3"/>
          <p:cNvSpPr txBox="1"/>
          <p:nvPr/>
        </p:nvSpPr>
        <p:spPr>
          <a:xfrm>
            <a:off x="304799" y="1066800"/>
            <a:ext cx="4343401" cy="5632311"/>
          </a:xfrm>
          <a:prstGeom prst="rect">
            <a:avLst/>
          </a:prstGeom>
          <a:noFill/>
        </p:spPr>
        <p:txBody>
          <a:bodyPr wrap="square" rtlCol="0">
            <a:spAutoFit/>
          </a:bodyPr>
          <a:lstStyle/>
          <a:p>
            <a:pPr algn="just">
              <a:buFont typeface="Wingdings" pitchFamily="2" charset="2"/>
              <a:buChar char="Ø"/>
            </a:pPr>
            <a:r>
              <a:rPr lang="en-US" sz="2400" dirty="0" smtClean="0"/>
              <a:t>On those substance that deplete the ozone layer </a:t>
            </a:r>
          </a:p>
          <a:p>
            <a:pPr algn="just">
              <a:buFont typeface="Wingdings" pitchFamily="2" charset="2"/>
              <a:buChar char="Ø"/>
            </a:pPr>
            <a:endParaRPr lang="en-US" sz="2400" dirty="0" smtClean="0"/>
          </a:p>
          <a:p>
            <a:pPr algn="just">
              <a:buFont typeface="Wingdings" pitchFamily="2" charset="2"/>
              <a:buChar char="Ø"/>
            </a:pPr>
            <a:r>
              <a:rPr lang="en-US" sz="2400" dirty="0" smtClean="0"/>
              <a:t>Is an </a:t>
            </a:r>
            <a:r>
              <a:rPr lang="en-US" sz="2400" b="1" dirty="0" smtClean="0">
                <a:solidFill>
                  <a:srgbClr val="FF0000"/>
                </a:solidFill>
              </a:rPr>
              <a:t>international treaty designed to protect the ozone layer</a:t>
            </a:r>
            <a:r>
              <a:rPr lang="en-US" sz="2400" dirty="0" smtClean="0"/>
              <a:t> by phasing out the production of a number of substance believed to be responsible for ozone degradation</a:t>
            </a:r>
          </a:p>
          <a:p>
            <a:pPr algn="just">
              <a:buFont typeface="Wingdings" pitchFamily="2" charset="2"/>
              <a:buChar char="Ø"/>
            </a:pPr>
            <a:endParaRPr lang="en-US" sz="2400" dirty="0" smtClean="0"/>
          </a:p>
          <a:p>
            <a:pPr algn="just">
              <a:buFont typeface="Wingdings" pitchFamily="2" charset="2"/>
              <a:buChar char="Ø"/>
            </a:pPr>
            <a:r>
              <a:rPr lang="en-US" sz="2400" dirty="0" smtClean="0"/>
              <a:t>Opened for signature on 16 Sept 1987 &amp; come into force on 1 Jan 1989</a:t>
            </a:r>
          </a:p>
          <a:p>
            <a:pPr algn="just">
              <a:buFont typeface="Wingdings" pitchFamily="2" charset="2"/>
              <a:buChar char="Ø"/>
            </a:pP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550616"/>
            <a:ext cx="8534400" cy="4154984"/>
          </a:xfrm>
          <a:prstGeom prst="rect">
            <a:avLst/>
          </a:prstGeom>
        </p:spPr>
        <p:txBody>
          <a:bodyPr wrap="square">
            <a:spAutoFit/>
          </a:bodyPr>
          <a:lstStyle/>
          <a:p>
            <a:pPr algn="just"/>
            <a:r>
              <a:rPr lang="en-US" sz="2400" dirty="0" smtClean="0">
                <a:hlinkClick r:id="rId2" tooltip="Susan Solomon"/>
              </a:rPr>
              <a:t>Susan Solomon</a:t>
            </a:r>
            <a:r>
              <a:rPr lang="en-US" sz="2400" dirty="0" smtClean="0"/>
              <a:t>, an atmospheric chemist at the National Oceanic and Atmospheric Administration (NOAA), proposed that chemical reactions on polar stratospheric clouds (PSCs) in the cold Antarctic stratosphere caused a massive, though localized and seasonal, increase in the amount of chlorine present in active, ozone-destroying forms. The polar stratospheric clouds in Antarctica are only formed when there are very low temperatures, as low as −80 °C, and early spring conditions. In such conditions the ice crystals of the cloud provide a suitable surface for conversion of </a:t>
            </a:r>
            <a:r>
              <a:rPr lang="en-US" sz="2400" dirty="0" err="1" smtClean="0"/>
              <a:t>unreactive</a:t>
            </a:r>
            <a:r>
              <a:rPr lang="en-US" sz="2400" dirty="0" smtClean="0"/>
              <a:t> chlorine compounds into reactive chlorine compounds, which can deplete ozone easily</a:t>
            </a:r>
            <a:endParaRPr lang="en-US" sz="240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645" y="228599"/>
            <a:ext cx="3962400" cy="232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28600"/>
            <a:ext cx="3842845" cy="232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744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229600" cy="4525963"/>
          </a:xfrm>
        </p:spPr>
        <p:txBody>
          <a:bodyPr>
            <a:normAutofit lnSpcReduction="10000"/>
          </a:bodyPr>
          <a:lstStyle/>
          <a:p>
            <a:pPr marL="0" indent="0" algn="ctr">
              <a:buNone/>
            </a:pPr>
            <a:r>
              <a:rPr lang="en-US" sz="9600" b="1" dirty="0" smtClean="0">
                <a:solidFill>
                  <a:srgbClr val="FF0000"/>
                </a:solidFill>
              </a:rPr>
              <a:t>Environmental </a:t>
            </a:r>
            <a:r>
              <a:rPr lang="en-US" sz="19900" b="1" dirty="0" smtClean="0">
                <a:solidFill>
                  <a:srgbClr val="FF0000"/>
                </a:solidFill>
              </a:rPr>
              <a:t>Acts</a:t>
            </a:r>
            <a:endParaRPr lang="en-US" sz="19900" b="1" dirty="0">
              <a:solidFill>
                <a:srgbClr val="FF0000"/>
              </a:solidFill>
            </a:endParaRPr>
          </a:p>
        </p:txBody>
      </p:sp>
    </p:spTree>
    <p:extLst>
      <p:ext uri="{BB962C8B-B14F-4D97-AF65-F5344CB8AC3E}">
        <p14:creationId xmlns:p14="http://schemas.microsoft.com/office/powerpoint/2010/main" val="1248303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
            <a:ext cx="8458200" cy="5878532"/>
          </a:xfrm>
          <a:prstGeom prst="rect">
            <a:avLst/>
          </a:prstGeom>
        </p:spPr>
        <p:txBody>
          <a:bodyPr wrap="square">
            <a:spAutoFit/>
          </a:bodyPr>
          <a:lstStyle/>
          <a:p>
            <a:pPr algn="just"/>
            <a:r>
              <a:rPr lang="en-US" sz="2800" b="1" dirty="0" smtClean="0"/>
              <a:t>Environment Protection Act, </a:t>
            </a:r>
            <a:r>
              <a:rPr lang="en-US" sz="4000" b="1" dirty="0" smtClean="0">
                <a:solidFill>
                  <a:srgbClr val="FF0000"/>
                </a:solidFill>
              </a:rPr>
              <a:t>1986</a:t>
            </a:r>
          </a:p>
          <a:p>
            <a:pPr algn="just"/>
            <a:r>
              <a:rPr lang="en-US" sz="2400" dirty="0" smtClean="0"/>
              <a:t>is an Act of the Parliament of India. In the wake of the </a:t>
            </a:r>
            <a:r>
              <a:rPr lang="en-US" sz="2400" b="1" dirty="0" smtClean="0">
                <a:solidFill>
                  <a:srgbClr val="FF0000"/>
                </a:solidFill>
              </a:rPr>
              <a:t>Bhopal Tragedy</a:t>
            </a:r>
            <a:r>
              <a:rPr lang="en-US" sz="2400" dirty="0" smtClean="0"/>
              <a:t>, the Government of India enacted the Environment Protection Act of 1986.</a:t>
            </a:r>
          </a:p>
          <a:p>
            <a:pPr algn="just"/>
            <a:endParaRPr lang="en-US" sz="2400" dirty="0" smtClean="0"/>
          </a:p>
          <a:p>
            <a:pPr algn="just"/>
            <a:r>
              <a:rPr lang="en-US" sz="2400" dirty="0" smtClean="0"/>
              <a:t>The purpose of the Act is to implement the decisions of the United Nations Conference on the Human Environments they relate to the protection and improvement of the human environment and the prevention of hazards to human beings, other living creatures, plants and property. </a:t>
            </a:r>
          </a:p>
          <a:p>
            <a:pPr algn="just"/>
            <a:endParaRPr lang="en-US" sz="2400" dirty="0" smtClean="0"/>
          </a:p>
          <a:p>
            <a:pPr algn="just"/>
            <a:r>
              <a:rPr lang="en-US" sz="2400" dirty="0" smtClean="0"/>
              <a:t>The Act is an “umbrella” legislation designed to provide a framework for central government coordination of the activities of various central and state authorities established under previous laws, such as the Water Act and the Air Act.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asstatic.com/images/380000_634080198271488750-1.jpg"/>
          <p:cNvPicPr>
            <a:picLocks noChangeAspect="1" noChangeArrowheads="1"/>
          </p:cNvPicPr>
          <p:nvPr/>
        </p:nvPicPr>
        <p:blipFill>
          <a:blip r:embed="rId2">
            <a:lum bright="40000" contrast="-40000"/>
          </a:blip>
          <a:srcRect/>
          <a:stretch>
            <a:fillRect/>
          </a:stretch>
        </p:blipFill>
        <p:spPr bwMode="auto">
          <a:xfrm>
            <a:off x="6727690" y="94032"/>
            <a:ext cx="2390034" cy="2725368"/>
          </a:xfrm>
          <a:prstGeom prst="rect">
            <a:avLst/>
          </a:prstGeom>
          <a:noFill/>
        </p:spPr>
      </p:pic>
      <p:sp>
        <p:nvSpPr>
          <p:cNvPr id="2" name="Rectangle 1"/>
          <p:cNvSpPr/>
          <p:nvPr/>
        </p:nvSpPr>
        <p:spPr>
          <a:xfrm>
            <a:off x="152400" y="99287"/>
            <a:ext cx="6575290" cy="3231654"/>
          </a:xfrm>
          <a:prstGeom prst="rect">
            <a:avLst/>
          </a:prstGeom>
        </p:spPr>
        <p:txBody>
          <a:bodyPr wrap="square">
            <a:spAutoFit/>
          </a:bodyPr>
          <a:lstStyle/>
          <a:p>
            <a:pPr algn="just"/>
            <a:r>
              <a:rPr lang="en-US" sz="3200" b="1" dirty="0" smtClean="0">
                <a:solidFill>
                  <a:srgbClr val="FF0000"/>
                </a:solidFill>
              </a:rPr>
              <a:t>Objectives of the Act</a:t>
            </a:r>
          </a:p>
          <a:p>
            <a:pPr algn="just"/>
            <a:endParaRPr lang="en-US" sz="2800" b="1" dirty="0" smtClean="0">
              <a:solidFill>
                <a:srgbClr val="FF0000"/>
              </a:solidFill>
            </a:endParaRPr>
          </a:p>
          <a:p>
            <a:pPr algn="just"/>
            <a:r>
              <a:rPr lang="en-US" sz="2400" b="1" dirty="0" smtClean="0"/>
              <a:t>To </a:t>
            </a:r>
            <a:r>
              <a:rPr lang="en-US" sz="2400" b="1" dirty="0" smtClean="0">
                <a:solidFill>
                  <a:srgbClr val="FF0000"/>
                </a:solidFill>
              </a:rPr>
              <a:t>co-ordinate the activities of the various regulatory agencies</a:t>
            </a:r>
            <a:r>
              <a:rPr lang="en-US" sz="2400" b="1" dirty="0" smtClean="0"/>
              <a:t> already in existence.</a:t>
            </a:r>
          </a:p>
          <a:p>
            <a:pPr algn="just"/>
            <a:endParaRPr lang="en-US" sz="2400" b="1" dirty="0" smtClean="0"/>
          </a:p>
          <a:p>
            <a:pPr algn="just"/>
            <a:r>
              <a:rPr lang="en-US" sz="2400" b="1" dirty="0" smtClean="0">
                <a:solidFill>
                  <a:srgbClr val="FF0000"/>
                </a:solidFill>
              </a:rPr>
              <a:t>Creation of an authority or authorities</a:t>
            </a:r>
            <a:r>
              <a:rPr lang="en-US" sz="2400" b="1" dirty="0" smtClean="0"/>
              <a:t> with adequate powers </a:t>
            </a:r>
            <a:r>
              <a:rPr lang="en-US" sz="2400" b="1" dirty="0" smtClean="0">
                <a:solidFill>
                  <a:srgbClr val="FF0000"/>
                </a:solidFill>
              </a:rPr>
              <a:t>for environmental protection</a:t>
            </a:r>
            <a:r>
              <a:rPr lang="en-US" sz="2400" b="1" dirty="0" smtClean="0"/>
              <a:t>.</a:t>
            </a:r>
          </a:p>
          <a:p>
            <a:pPr algn="just"/>
            <a:endParaRPr lang="en-US" sz="2400" b="1" dirty="0" smtClean="0">
              <a:solidFill>
                <a:srgbClr val="FF0000"/>
              </a:solidFill>
            </a:endParaRPr>
          </a:p>
        </p:txBody>
      </p:sp>
      <p:sp>
        <p:nvSpPr>
          <p:cNvPr id="3" name="Rectangle 2"/>
          <p:cNvSpPr/>
          <p:nvPr/>
        </p:nvSpPr>
        <p:spPr>
          <a:xfrm>
            <a:off x="152400" y="3049012"/>
            <a:ext cx="8686800" cy="3046988"/>
          </a:xfrm>
          <a:prstGeom prst="rect">
            <a:avLst/>
          </a:prstGeom>
        </p:spPr>
        <p:txBody>
          <a:bodyPr wrap="square">
            <a:spAutoFit/>
          </a:bodyPr>
          <a:lstStyle/>
          <a:p>
            <a:pPr algn="just"/>
            <a:r>
              <a:rPr lang="en-US" sz="2400" b="1" dirty="0">
                <a:solidFill>
                  <a:srgbClr val="FF0000"/>
                </a:solidFill>
              </a:rPr>
              <a:t>Regulation of discharge of environmental pollutants </a:t>
            </a:r>
            <a:r>
              <a:rPr lang="en-US" sz="2400" b="1" dirty="0"/>
              <a:t>and handling of hazardous substance</a:t>
            </a:r>
            <a:r>
              <a:rPr lang="en-US" sz="2400" b="1" dirty="0" smtClean="0"/>
              <a:t>.</a:t>
            </a:r>
          </a:p>
          <a:p>
            <a:pPr algn="just"/>
            <a:endParaRPr lang="en-US" sz="2400" b="1" dirty="0"/>
          </a:p>
          <a:p>
            <a:pPr algn="just"/>
            <a:r>
              <a:rPr lang="en-US" sz="2400" b="1" dirty="0" smtClean="0"/>
              <a:t>Encourage industry for </a:t>
            </a:r>
            <a:r>
              <a:rPr lang="en-US" sz="2400" b="1" dirty="0" smtClean="0">
                <a:solidFill>
                  <a:srgbClr val="FF0000"/>
                </a:solidFill>
              </a:rPr>
              <a:t>recycling and reusing the waste</a:t>
            </a:r>
            <a:endParaRPr lang="en-US" sz="2400" b="1" dirty="0">
              <a:solidFill>
                <a:srgbClr val="FF0000"/>
              </a:solidFill>
            </a:endParaRPr>
          </a:p>
          <a:p>
            <a:pPr algn="just"/>
            <a:endParaRPr lang="en-US" sz="2400" b="1" dirty="0"/>
          </a:p>
          <a:p>
            <a:pPr algn="just"/>
            <a:r>
              <a:rPr lang="en-US" sz="2400" b="1" dirty="0">
                <a:solidFill>
                  <a:srgbClr val="FF0000"/>
                </a:solidFill>
              </a:rPr>
              <a:t>Speedy response in the event of accidents threatening environment and punishment </a:t>
            </a:r>
            <a:r>
              <a:rPr lang="en-US" sz="2400" b="1" dirty="0"/>
              <a:t>to those who endanger human environment, safety and health..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178" y="152400"/>
            <a:ext cx="7984622" cy="707886"/>
          </a:xfrm>
          <a:prstGeom prst="rect">
            <a:avLst/>
          </a:prstGeom>
        </p:spPr>
        <p:txBody>
          <a:bodyPr wrap="none">
            <a:spAutoFit/>
          </a:bodyPr>
          <a:lstStyle/>
          <a:p>
            <a:pPr algn="just"/>
            <a:r>
              <a:rPr lang="en-US" sz="2800" b="1" dirty="0" smtClean="0"/>
              <a:t>Air (Prevention and Control of Pollution) Act, </a:t>
            </a:r>
            <a:r>
              <a:rPr lang="en-US" sz="4000" b="1" dirty="0" smtClean="0">
                <a:solidFill>
                  <a:srgbClr val="FF0000"/>
                </a:solidFill>
              </a:rPr>
              <a:t>1981</a:t>
            </a:r>
          </a:p>
        </p:txBody>
      </p:sp>
      <p:sp>
        <p:nvSpPr>
          <p:cNvPr id="3" name="TextBox 2"/>
          <p:cNvSpPr txBox="1"/>
          <p:nvPr/>
        </p:nvSpPr>
        <p:spPr>
          <a:xfrm>
            <a:off x="152400" y="838200"/>
            <a:ext cx="8839199" cy="5262979"/>
          </a:xfrm>
          <a:prstGeom prst="rect">
            <a:avLst/>
          </a:prstGeom>
          <a:noFill/>
        </p:spPr>
        <p:txBody>
          <a:bodyPr wrap="square" rtlCol="0">
            <a:spAutoFit/>
          </a:bodyPr>
          <a:lstStyle/>
          <a:p>
            <a:pPr algn="just">
              <a:buFont typeface="Wingdings" pitchFamily="2" charset="2"/>
              <a:buChar char="Ø"/>
            </a:pPr>
            <a:r>
              <a:rPr lang="en-US" sz="2100" dirty="0" smtClean="0"/>
              <a:t>Bill passed by both the house of parliament received the approval of the President on 29 March 1981.</a:t>
            </a:r>
          </a:p>
          <a:p>
            <a:pPr algn="just">
              <a:buFont typeface="Wingdings" pitchFamily="2" charset="2"/>
              <a:buChar char="Ø"/>
            </a:pPr>
            <a:endParaRPr lang="en-US" sz="2100" dirty="0" smtClean="0"/>
          </a:p>
          <a:p>
            <a:pPr algn="just">
              <a:buFont typeface="Wingdings" pitchFamily="2" charset="2"/>
              <a:buChar char="Ø"/>
            </a:pPr>
            <a:r>
              <a:rPr lang="en-US" sz="2100" dirty="0" smtClean="0"/>
              <a:t>The </a:t>
            </a:r>
            <a:r>
              <a:rPr lang="en-US" sz="2100" b="1" dirty="0" smtClean="0">
                <a:solidFill>
                  <a:srgbClr val="FF0000"/>
                </a:solidFill>
              </a:rPr>
              <a:t>objective</a:t>
            </a:r>
            <a:r>
              <a:rPr lang="en-US" sz="2100" dirty="0" smtClean="0"/>
              <a:t> of this Act is to </a:t>
            </a:r>
            <a:r>
              <a:rPr lang="en-US" sz="2100" b="1" dirty="0" smtClean="0">
                <a:solidFill>
                  <a:srgbClr val="FF0000"/>
                </a:solidFill>
              </a:rPr>
              <a:t>provide for the prevention, control and abatement of air pollution</a:t>
            </a:r>
            <a:r>
              <a:rPr lang="en-US" sz="2100" dirty="0" smtClean="0"/>
              <a:t>, for the establishment, with a view to carrying out the aforesaid purposes, of Boards, for conferring on and assigning to such Boards powers and functions relating thereto and for matters connected therewith.</a:t>
            </a:r>
          </a:p>
          <a:p>
            <a:pPr algn="just">
              <a:buFont typeface="Wingdings" pitchFamily="2" charset="2"/>
              <a:buChar char="Ø"/>
            </a:pPr>
            <a:r>
              <a:rPr lang="en-US" sz="2100" dirty="0" smtClean="0"/>
              <a:t>Decisions were taken at the United Nations Conference on the Human Environment held in Stockholm in June 1972, in which India participated, to take appropriate steps for the </a:t>
            </a:r>
            <a:r>
              <a:rPr lang="en-US" sz="2100" b="1" dirty="0" smtClean="0">
                <a:solidFill>
                  <a:srgbClr val="FF0000"/>
                </a:solidFill>
              </a:rPr>
              <a:t>preservation of the natural resources of the earth, </a:t>
            </a:r>
            <a:r>
              <a:rPr lang="en-US" sz="2100" dirty="0" smtClean="0"/>
              <a:t>which among other things, includes the </a:t>
            </a:r>
            <a:r>
              <a:rPr lang="en-US" sz="2100" b="1" dirty="0" smtClean="0">
                <a:solidFill>
                  <a:srgbClr val="FF0000"/>
                </a:solidFill>
              </a:rPr>
              <a:t>preservation of the quality of air </a:t>
            </a:r>
            <a:r>
              <a:rPr lang="en-US" sz="2100" dirty="0" smtClean="0"/>
              <a:t>and control of air pollution.</a:t>
            </a:r>
          </a:p>
          <a:p>
            <a:pPr algn="just">
              <a:buFont typeface="Wingdings" pitchFamily="2" charset="2"/>
              <a:buChar char="Ø"/>
            </a:pPr>
            <a:r>
              <a:rPr lang="en-US" sz="2100" dirty="0" smtClean="0"/>
              <a:t>Therefore it is considered necessary to implement the decisions aforesaid insofar as they relate to the preservation of the quality of air and control of </a:t>
            </a:r>
            <a:br>
              <a:rPr lang="en-US" sz="2100" dirty="0" smtClean="0"/>
            </a:br>
            <a:r>
              <a:rPr lang="en-US" sz="2100" dirty="0" smtClean="0"/>
              <a:t>air pollution.</a:t>
            </a:r>
            <a:endParaRPr lang="en-US" sz="21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66800"/>
            <a:ext cx="8229600" cy="5262979"/>
          </a:xfrm>
          <a:prstGeom prst="rect">
            <a:avLst/>
          </a:prstGeom>
        </p:spPr>
        <p:txBody>
          <a:bodyPr wrap="square">
            <a:spAutoFit/>
          </a:bodyPr>
          <a:lstStyle/>
          <a:p>
            <a:pPr algn="just">
              <a:buFont typeface="Wingdings" pitchFamily="2" charset="2"/>
              <a:buChar char="Ø"/>
            </a:pPr>
            <a:r>
              <a:rPr lang="en-US" sz="2400" dirty="0" smtClean="0"/>
              <a:t>Act come into force on 23 March 1974.</a:t>
            </a:r>
          </a:p>
          <a:p>
            <a:pPr algn="just">
              <a:buFont typeface="Wingdings" pitchFamily="2" charset="2"/>
              <a:buChar char="Ø"/>
            </a:pPr>
            <a:r>
              <a:rPr lang="en-US" sz="2400" dirty="0" smtClean="0"/>
              <a:t>Amended in year 1978 &amp; 1988</a:t>
            </a:r>
          </a:p>
          <a:p>
            <a:pPr algn="just">
              <a:buFont typeface="Wingdings" pitchFamily="2" charset="2"/>
              <a:buChar char="Ø"/>
            </a:pPr>
            <a:r>
              <a:rPr lang="en-US" sz="2400" dirty="0" smtClean="0"/>
              <a:t>Chapter and 64 sections</a:t>
            </a:r>
          </a:p>
          <a:p>
            <a:pPr algn="just">
              <a:buFont typeface="Wingdings" pitchFamily="2" charset="2"/>
              <a:buChar char="Ø"/>
            </a:pPr>
            <a:endParaRPr lang="en-US" sz="2400" dirty="0" smtClean="0"/>
          </a:p>
          <a:p>
            <a:pPr algn="just"/>
            <a:r>
              <a:rPr lang="en-US" sz="2400" b="1" dirty="0" smtClean="0"/>
              <a:t>Objective</a:t>
            </a:r>
          </a:p>
          <a:p>
            <a:pPr algn="just">
              <a:buFont typeface="Wingdings" pitchFamily="2" charset="2"/>
              <a:buChar char="Ø"/>
            </a:pPr>
            <a:r>
              <a:rPr lang="en-US" sz="2400" b="1" dirty="0" smtClean="0">
                <a:solidFill>
                  <a:srgbClr val="FF0000"/>
                </a:solidFill>
              </a:rPr>
              <a:t>to prevent , control and maintenance or restoration </a:t>
            </a:r>
            <a:r>
              <a:rPr lang="en-US" sz="2400" dirty="0" smtClean="0"/>
              <a:t>of wholesomeness </a:t>
            </a:r>
            <a:r>
              <a:rPr lang="en-US" sz="2400" b="1" dirty="0" smtClean="0">
                <a:solidFill>
                  <a:srgbClr val="FF0000"/>
                </a:solidFill>
              </a:rPr>
              <a:t>of water</a:t>
            </a:r>
            <a:r>
              <a:rPr lang="en-US" sz="2400" dirty="0" smtClean="0"/>
              <a:t>.</a:t>
            </a:r>
          </a:p>
          <a:p>
            <a:pPr algn="just">
              <a:buFont typeface="Wingdings" pitchFamily="2" charset="2"/>
              <a:buChar char="Ø"/>
            </a:pPr>
            <a:r>
              <a:rPr lang="en-US" sz="2400" dirty="0" smtClean="0"/>
              <a:t>Provisions of the </a:t>
            </a:r>
            <a:r>
              <a:rPr lang="en-US" sz="2400" b="1" dirty="0" smtClean="0">
                <a:solidFill>
                  <a:srgbClr val="FF0000"/>
                </a:solidFill>
              </a:rPr>
              <a:t>Act</a:t>
            </a:r>
            <a:r>
              <a:rPr lang="en-US" sz="2400" dirty="0" smtClean="0"/>
              <a:t> has to be </a:t>
            </a:r>
            <a:r>
              <a:rPr lang="en-US" sz="2400" b="1" dirty="0" smtClean="0">
                <a:solidFill>
                  <a:srgbClr val="FF0000"/>
                </a:solidFill>
              </a:rPr>
              <a:t>implemented by Central Pollution Control Board</a:t>
            </a:r>
            <a:r>
              <a:rPr lang="en-US" sz="2400" dirty="0" smtClean="0"/>
              <a:t> being a main agency. </a:t>
            </a:r>
          </a:p>
          <a:p>
            <a:pPr algn="just">
              <a:buFont typeface="Wingdings" pitchFamily="2" charset="2"/>
              <a:buChar char="Ø"/>
            </a:pPr>
            <a:endParaRPr lang="en-US" sz="2400" dirty="0" smtClean="0"/>
          </a:p>
          <a:p>
            <a:pPr algn="just"/>
            <a:r>
              <a:rPr lang="en-US" sz="2400" b="1" dirty="0" smtClean="0"/>
              <a:t>Functions- </a:t>
            </a:r>
          </a:p>
          <a:p>
            <a:pPr algn="just">
              <a:buFont typeface="Wingdings" pitchFamily="2" charset="2"/>
              <a:buChar char="Ø"/>
            </a:pPr>
            <a:r>
              <a:rPr lang="en-US" sz="2400" dirty="0" smtClean="0"/>
              <a:t>Establishes  </a:t>
            </a:r>
            <a:r>
              <a:rPr lang="en-US" sz="2400" b="1" dirty="0" smtClean="0">
                <a:solidFill>
                  <a:srgbClr val="FF0000"/>
                </a:solidFill>
              </a:rPr>
              <a:t>standards of the water quality and effluent </a:t>
            </a:r>
          </a:p>
          <a:p>
            <a:pPr algn="just">
              <a:buFont typeface="Wingdings" pitchFamily="2" charset="2"/>
              <a:buChar char="Ø"/>
            </a:pPr>
            <a:r>
              <a:rPr lang="en-US" sz="2400" dirty="0" smtClean="0"/>
              <a:t>Polluting industries must seek the </a:t>
            </a:r>
            <a:r>
              <a:rPr lang="en-US" sz="2400" b="1" dirty="0" smtClean="0">
                <a:solidFill>
                  <a:srgbClr val="FF0000"/>
                </a:solidFill>
              </a:rPr>
              <a:t>permission to discharge the waste</a:t>
            </a:r>
            <a:r>
              <a:rPr lang="en-US" sz="2400" dirty="0" smtClean="0"/>
              <a:t> into effluent bodies.</a:t>
            </a:r>
          </a:p>
        </p:txBody>
      </p:sp>
      <p:sp>
        <p:nvSpPr>
          <p:cNvPr id="3" name="Title 1"/>
          <p:cNvSpPr>
            <a:spLocks noGrp="1"/>
          </p:cNvSpPr>
          <p:nvPr>
            <p:ph type="title"/>
          </p:nvPr>
        </p:nvSpPr>
        <p:spPr>
          <a:xfrm>
            <a:off x="228600" y="-228600"/>
            <a:ext cx="8458200" cy="1828800"/>
          </a:xfrm>
        </p:spPr>
        <p:txBody>
          <a:bodyPr>
            <a:normAutofit/>
          </a:bodyPr>
          <a:lstStyle/>
          <a:p>
            <a:pPr algn="just" fontAlgn="auto">
              <a:spcAft>
                <a:spcPts val="0"/>
              </a:spcAft>
              <a:defRPr/>
            </a:pPr>
            <a:r>
              <a:rPr lang="en-GB" sz="2800" dirty="0" smtClean="0">
                <a:solidFill>
                  <a:srgbClr val="0000FF"/>
                </a:solidFill>
              </a:rPr>
              <a:t/>
            </a:r>
            <a:br>
              <a:rPr lang="en-GB" sz="2800" dirty="0" smtClean="0">
                <a:solidFill>
                  <a:srgbClr val="0000FF"/>
                </a:solidFill>
              </a:rPr>
            </a:br>
            <a:r>
              <a:rPr lang="en-GB" sz="2800" dirty="0" smtClean="0">
                <a:solidFill>
                  <a:srgbClr val="0000FF"/>
                </a:solidFill>
              </a:rPr>
              <a:t>Water </a:t>
            </a:r>
            <a:r>
              <a:rPr lang="en-GB" sz="2800" dirty="0">
                <a:solidFill>
                  <a:srgbClr val="0000FF"/>
                </a:solidFill>
              </a:rPr>
              <a:t>(Prevention and Control of Pollution) </a:t>
            </a:r>
            <a:r>
              <a:rPr lang="en-GB" sz="2800" dirty="0" smtClean="0">
                <a:solidFill>
                  <a:srgbClr val="0000FF"/>
                </a:solidFill>
              </a:rPr>
              <a:t>Act </a:t>
            </a:r>
            <a:r>
              <a:rPr lang="en-GB" sz="4000" b="1" dirty="0" smtClean="0">
                <a:solidFill>
                  <a:srgbClr val="FF0000"/>
                </a:solidFill>
              </a:rPr>
              <a:t>1974</a:t>
            </a:r>
            <a:r>
              <a:rPr lang="en-GB" sz="2800" dirty="0">
                <a:solidFill>
                  <a:srgbClr val="0000FF"/>
                </a:solidFill>
              </a:rPr>
              <a:t/>
            </a:r>
            <a:br>
              <a:rPr lang="en-GB" sz="2800" dirty="0">
                <a:solidFill>
                  <a:srgbClr val="0000FF"/>
                </a:solidFill>
              </a:rPr>
            </a:br>
            <a:endParaRPr lang="en-US" sz="3600" dirty="0">
              <a:solidFill>
                <a:srgbClr val="0000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4366"/>
            <a:ext cx="8458200" cy="670034"/>
          </a:xfrm>
        </p:spPr>
        <p:txBody>
          <a:bodyPr>
            <a:normAutofit fontScale="90000"/>
          </a:bodyPr>
          <a:lstStyle/>
          <a:p>
            <a:pPr fontAlgn="auto">
              <a:spcAft>
                <a:spcPts val="0"/>
              </a:spcAft>
              <a:defRPr/>
            </a:pPr>
            <a:r>
              <a:rPr lang="en-GB" sz="3600" b="1" dirty="0">
                <a:solidFill>
                  <a:srgbClr val="FF0000"/>
                </a:solidFill>
              </a:rPr>
              <a:t>Wildlife Protection Act of </a:t>
            </a:r>
            <a:r>
              <a:rPr lang="en-GB" sz="4900" b="1" dirty="0">
                <a:solidFill>
                  <a:srgbClr val="FF0000"/>
                </a:solidFill>
              </a:rPr>
              <a:t>1972</a:t>
            </a:r>
            <a:br>
              <a:rPr lang="en-GB" sz="4900" b="1" dirty="0">
                <a:solidFill>
                  <a:srgbClr val="FF0000"/>
                </a:solidFill>
              </a:rPr>
            </a:br>
            <a:endParaRPr lang="en-US" b="1" dirty="0">
              <a:solidFill>
                <a:schemeClr val="accent1">
                  <a:lumMod val="75000"/>
                </a:schemeClr>
              </a:solidFill>
            </a:endParaRPr>
          </a:p>
        </p:txBody>
      </p:sp>
      <p:sp>
        <p:nvSpPr>
          <p:cNvPr id="3" name="Content Placeholder 2"/>
          <p:cNvSpPr>
            <a:spLocks noGrp="1"/>
          </p:cNvSpPr>
          <p:nvPr>
            <p:ph idx="1"/>
          </p:nvPr>
        </p:nvSpPr>
        <p:spPr>
          <a:xfrm>
            <a:off x="228600" y="685800"/>
            <a:ext cx="8763000" cy="6172200"/>
          </a:xfrm>
        </p:spPr>
        <p:txBody>
          <a:bodyPr>
            <a:normAutofit fontScale="92500"/>
          </a:bodyPr>
          <a:lstStyle/>
          <a:p>
            <a:pPr algn="just"/>
            <a:r>
              <a:rPr lang="en-US" sz="2400" dirty="0" smtClean="0"/>
              <a:t>Comes in existence on 9 December 1972 (</a:t>
            </a:r>
            <a:r>
              <a:rPr lang="en-US" sz="2400" b="1" dirty="0" smtClean="0">
                <a:solidFill>
                  <a:srgbClr val="FF0000"/>
                </a:solidFill>
              </a:rPr>
              <a:t>Except J&amp;K</a:t>
            </a:r>
            <a:r>
              <a:rPr lang="en-US" sz="2400" dirty="0" smtClean="0"/>
              <a:t>)</a:t>
            </a:r>
          </a:p>
          <a:p>
            <a:pPr algn="just"/>
            <a:r>
              <a:rPr lang="en-US" sz="2400" dirty="0" smtClean="0"/>
              <a:t>Amended in year 1982 &amp; 1986</a:t>
            </a:r>
          </a:p>
          <a:p>
            <a:pPr algn="just"/>
            <a:r>
              <a:rPr lang="en-US" sz="2400" dirty="0" smtClean="0"/>
              <a:t>Wildlife protection Act of 1972 defines </a:t>
            </a:r>
            <a:r>
              <a:rPr lang="en-US" sz="2400" b="1" dirty="0" smtClean="0">
                <a:solidFill>
                  <a:srgbClr val="FF0000"/>
                </a:solidFill>
              </a:rPr>
              <a:t>wildlife to include any bird or animal and aquatic or land vegetation</a:t>
            </a:r>
            <a:r>
              <a:rPr lang="en-US" sz="2400" dirty="0" smtClean="0"/>
              <a:t>, form part of any habitat.</a:t>
            </a:r>
          </a:p>
          <a:p>
            <a:pPr algn="just"/>
            <a:endParaRPr lang="en-US" sz="2400" dirty="0"/>
          </a:p>
          <a:p>
            <a:pPr algn="just"/>
            <a:r>
              <a:rPr lang="en-US" sz="2400" dirty="0" smtClean="0"/>
              <a:t> </a:t>
            </a:r>
            <a:r>
              <a:rPr lang="en-US" sz="2400" dirty="0"/>
              <a:t>Wildlife protection Act of </a:t>
            </a:r>
            <a:r>
              <a:rPr lang="en-US" sz="2400" dirty="0" smtClean="0"/>
              <a:t>1972 </a:t>
            </a:r>
            <a:r>
              <a:rPr lang="en-US" sz="2400" dirty="0"/>
              <a:t>provide the protection of birds and animals and for all matters that are connected to it whether it be their habitat or the waterhole or the forest </a:t>
            </a:r>
            <a:r>
              <a:rPr lang="en-US" sz="2400" dirty="0" err="1" smtClean="0"/>
              <a:t>thast</a:t>
            </a:r>
            <a:r>
              <a:rPr lang="en-US" sz="2400" dirty="0" smtClean="0"/>
              <a:t> </a:t>
            </a:r>
            <a:r>
              <a:rPr lang="en-US" sz="2400" dirty="0"/>
              <a:t>sustain them.</a:t>
            </a:r>
          </a:p>
          <a:p>
            <a:pPr algn="just"/>
            <a:endParaRPr lang="en-US" sz="2400" dirty="0" smtClean="0"/>
          </a:p>
          <a:p>
            <a:pPr algn="just"/>
            <a:r>
              <a:rPr lang="en-US" sz="2400" dirty="0"/>
              <a:t>Task of setting up National parks and </a:t>
            </a:r>
            <a:r>
              <a:rPr lang="en-US" sz="2400" dirty="0" smtClean="0"/>
              <a:t>sanctuaries and central zoo authorities.</a:t>
            </a:r>
            <a:endParaRPr lang="en-US" sz="2400" dirty="0"/>
          </a:p>
          <a:p>
            <a:pPr algn="just"/>
            <a:r>
              <a:rPr lang="en-US" sz="2400" dirty="0" smtClean="0"/>
              <a:t>Appointment of wildlife advisory board, warden, their power and duties</a:t>
            </a:r>
          </a:p>
          <a:p>
            <a:pPr algn="just"/>
            <a:r>
              <a:rPr lang="en-US" sz="2400" dirty="0" smtClean="0"/>
              <a:t>Listing and protection of endangered species</a:t>
            </a:r>
          </a:p>
          <a:p>
            <a:pPr algn="just"/>
            <a:r>
              <a:rPr lang="en-US" sz="2400" dirty="0" smtClean="0"/>
              <a:t>Prohibition of illegal trade and commerce of wild life species but allow with license.</a:t>
            </a:r>
          </a:p>
          <a:p>
            <a:pPr algn="just"/>
            <a:r>
              <a:rPr lang="en-US" sz="2400" dirty="0" smtClean="0"/>
              <a:t>Captive breeding program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763000" cy="6124754"/>
          </a:xfrm>
          <a:prstGeom prst="rect">
            <a:avLst/>
          </a:prstGeom>
        </p:spPr>
        <p:txBody>
          <a:bodyPr wrap="square">
            <a:spAutoFit/>
          </a:bodyPr>
          <a:lstStyle/>
          <a:p>
            <a:pPr algn="just"/>
            <a:r>
              <a:rPr lang="en-US" sz="2400" dirty="0" smtClean="0">
                <a:solidFill>
                  <a:srgbClr val="FF0000"/>
                </a:solidFill>
              </a:rPr>
              <a:t>The </a:t>
            </a:r>
            <a:r>
              <a:rPr lang="en-US" sz="3200" b="1" dirty="0" smtClean="0">
                <a:solidFill>
                  <a:srgbClr val="FF0000"/>
                </a:solidFill>
              </a:rPr>
              <a:t>Convention on Biological Diversity</a:t>
            </a:r>
            <a:r>
              <a:rPr lang="en-US" sz="3200" dirty="0" smtClean="0">
                <a:solidFill>
                  <a:srgbClr val="FF0000"/>
                </a:solidFill>
              </a:rPr>
              <a:t> (</a:t>
            </a:r>
            <a:r>
              <a:rPr lang="en-US" sz="3200" b="1" dirty="0" smtClean="0">
                <a:solidFill>
                  <a:srgbClr val="FF0000"/>
                </a:solidFill>
              </a:rPr>
              <a:t>CBD</a:t>
            </a:r>
            <a:r>
              <a:rPr lang="en-US" sz="3200" dirty="0" smtClean="0">
                <a:solidFill>
                  <a:srgbClr val="FF0000"/>
                </a:solidFill>
              </a:rPr>
              <a:t>), </a:t>
            </a:r>
          </a:p>
          <a:p>
            <a:pPr algn="just"/>
            <a:endParaRPr lang="en-US" sz="2000" dirty="0" smtClean="0">
              <a:solidFill>
                <a:srgbClr val="FF0000"/>
              </a:solidFill>
            </a:endParaRPr>
          </a:p>
          <a:p>
            <a:pPr algn="just"/>
            <a:r>
              <a:rPr lang="en-US" sz="2400" dirty="0" smtClean="0"/>
              <a:t>The variability among living organism from all sources/ecosystem and ecological complexes of which they are a part.</a:t>
            </a:r>
          </a:p>
          <a:p>
            <a:pPr algn="just"/>
            <a:endParaRPr lang="en-US" sz="2000" dirty="0" smtClean="0"/>
          </a:p>
          <a:p>
            <a:pPr algn="just"/>
            <a:r>
              <a:rPr lang="en-US" sz="2400" dirty="0" smtClean="0"/>
              <a:t>known informally as the </a:t>
            </a:r>
            <a:r>
              <a:rPr lang="en-US" sz="2400" b="1" dirty="0" smtClean="0"/>
              <a:t>Biodiversity Convention</a:t>
            </a:r>
            <a:r>
              <a:rPr lang="en-US" sz="2400" dirty="0" smtClean="0"/>
              <a:t>, is a multilateral treaty. The Convention has three </a:t>
            </a:r>
            <a:r>
              <a:rPr lang="en-US" sz="2400" b="1" dirty="0" smtClean="0"/>
              <a:t>main goals</a:t>
            </a:r>
            <a:r>
              <a:rPr lang="en-US" sz="2400" dirty="0" smtClean="0"/>
              <a:t>:</a:t>
            </a:r>
          </a:p>
          <a:p>
            <a:pPr marL="342900" indent="-342900" algn="just">
              <a:buFont typeface="Wingdings" pitchFamily="2" charset="2"/>
              <a:buChar char="q"/>
            </a:pPr>
            <a:r>
              <a:rPr lang="en-US" sz="2400" dirty="0" smtClean="0">
                <a:solidFill>
                  <a:srgbClr val="FF0000"/>
                </a:solidFill>
              </a:rPr>
              <a:t>     conservation of biological diversity (or biodiversity)</a:t>
            </a:r>
          </a:p>
          <a:p>
            <a:pPr marL="342900" indent="-342900" algn="just">
              <a:buFont typeface="Wingdings" pitchFamily="2" charset="2"/>
              <a:buChar char="q"/>
            </a:pPr>
            <a:r>
              <a:rPr lang="en-US" sz="2400" dirty="0" smtClean="0">
                <a:solidFill>
                  <a:srgbClr val="FF0000"/>
                </a:solidFill>
              </a:rPr>
              <a:t>     sustainable use of its components</a:t>
            </a:r>
          </a:p>
          <a:p>
            <a:pPr marL="342900" indent="-342900" algn="just">
              <a:buFont typeface="Wingdings" pitchFamily="2" charset="2"/>
              <a:buChar char="q"/>
            </a:pPr>
            <a:r>
              <a:rPr lang="en-US" sz="2400" dirty="0" smtClean="0">
                <a:solidFill>
                  <a:srgbClr val="FF0000"/>
                </a:solidFill>
              </a:rPr>
              <a:t>     fair and equitable sharing of benefits arising from genetic resources</a:t>
            </a:r>
          </a:p>
          <a:p>
            <a:pPr algn="just"/>
            <a:endParaRPr lang="en-US" sz="2000" dirty="0" smtClean="0"/>
          </a:p>
          <a:p>
            <a:pPr algn="just"/>
            <a:r>
              <a:rPr lang="en-US" sz="2000" dirty="0" smtClean="0"/>
              <a:t>The Convention was opened for signature at the Earth Summit in Rio de Janeiro on 5 June 1992 and entered into force on 29 December </a:t>
            </a:r>
            <a:r>
              <a:rPr lang="en-US" sz="2800" b="1" dirty="0" smtClean="0">
                <a:solidFill>
                  <a:srgbClr val="FF0000"/>
                </a:solidFill>
              </a:rPr>
              <a:t>1993</a:t>
            </a:r>
            <a:r>
              <a:rPr lang="en-US" sz="2000" dirty="0" smtClean="0"/>
              <a:t>.</a:t>
            </a:r>
          </a:p>
          <a:p>
            <a:pPr algn="just"/>
            <a:endParaRPr lang="en-US" sz="2000" dirty="0" smtClean="0"/>
          </a:p>
          <a:p>
            <a:pPr algn="just"/>
            <a:r>
              <a:rPr lang="en-US" sz="2000" b="1" dirty="0" smtClean="0">
                <a:solidFill>
                  <a:srgbClr val="FF0000"/>
                </a:solidFill>
              </a:rPr>
              <a:t>2010</a:t>
            </a:r>
            <a:r>
              <a:rPr lang="en-US" sz="2000" dirty="0" smtClean="0"/>
              <a:t> was the </a:t>
            </a:r>
            <a:r>
              <a:rPr lang="en-US" sz="2000" b="1" dirty="0" smtClean="0">
                <a:solidFill>
                  <a:srgbClr val="FF0000"/>
                </a:solidFill>
              </a:rPr>
              <a:t>International Year of Biodiversity</a:t>
            </a:r>
            <a:r>
              <a:rPr lang="en-US" sz="2000" dirty="0" smtClean="0"/>
              <a:t>.</a:t>
            </a:r>
          </a:p>
          <a:p>
            <a:pPr algn="just"/>
            <a:r>
              <a:rPr lang="en-US" sz="2000" dirty="0" smtClean="0"/>
              <a:t>UN declared the period from </a:t>
            </a:r>
            <a:r>
              <a:rPr lang="en-US" sz="2000" b="1" dirty="0" smtClean="0">
                <a:solidFill>
                  <a:srgbClr val="FF0000"/>
                </a:solidFill>
              </a:rPr>
              <a:t>2011 to 2020 as the UN Decade on Biodiversity</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dpi.nsw.gov.au/__data/assets/image/0017/311426/greenhouse-effect.jpg"/>
          <p:cNvPicPr>
            <a:picLocks noChangeAspect="1" noChangeArrowheads="1"/>
          </p:cNvPicPr>
          <p:nvPr/>
        </p:nvPicPr>
        <p:blipFill>
          <a:blip r:embed="rId2"/>
          <a:srcRect/>
          <a:stretch>
            <a:fillRect/>
          </a:stretch>
        </p:blipFill>
        <p:spPr bwMode="auto">
          <a:xfrm>
            <a:off x="228600" y="1123434"/>
            <a:ext cx="8763000" cy="542976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62000" y="304800"/>
            <a:ext cx="7696200" cy="646331"/>
          </a:xfrm>
          <a:prstGeom prst="rect">
            <a:avLst/>
          </a:prstGeom>
          <a:solidFill>
            <a:srgbClr val="FFC000"/>
          </a:solidFill>
        </p:spPr>
        <p:txBody>
          <a:bodyPr wrap="square" rtlCol="0">
            <a:spAutoFit/>
          </a:bodyPr>
          <a:lstStyle/>
          <a:p>
            <a:pPr algn="ctr"/>
            <a:r>
              <a:rPr lang="en-US" sz="3600" b="1" dirty="0" smtClean="0"/>
              <a:t>Green House Effect &amp; Global Warming</a:t>
            </a:r>
            <a:endParaRPr lang="en-US" sz="36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382000" cy="3416320"/>
          </a:xfrm>
          <a:prstGeom prst="rect">
            <a:avLst/>
          </a:prstGeom>
        </p:spPr>
        <p:txBody>
          <a:bodyPr wrap="square">
            <a:spAutoFit/>
          </a:bodyPr>
          <a:lstStyle/>
          <a:p>
            <a:pPr algn="ctr"/>
            <a:r>
              <a:rPr lang="en-US" sz="7200" b="1" dirty="0">
                <a:solidFill>
                  <a:srgbClr val="FF0000"/>
                </a:solidFill>
              </a:rPr>
              <a:t>Unit </a:t>
            </a:r>
            <a:r>
              <a:rPr lang="en-US" sz="7200" b="1" dirty="0" smtClean="0">
                <a:solidFill>
                  <a:srgbClr val="FF0000"/>
                </a:solidFill>
              </a:rPr>
              <a:t>VI</a:t>
            </a:r>
          </a:p>
          <a:p>
            <a:pPr algn="ctr"/>
            <a:r>
              <a:rPr lang="en-US" sz="7200" b="1" dirty="0" smtClean="0">
                <a:solidFill>
                  <a:srgbClr val="FF0000"/>
                </a:solidFill>
              </a:rPr>
              <a:t>Human </a:t>
            </a:r>
            <a:r>
              <a:rPr lang="en-US" sz="7200" b="1" dirty="0">
                <a:solidFill>
                  <a:srgbClr val="FF0000"/>
                </a:solidFill>
              </a:rPr>
              <a:t>Communities and Environment </a:t>
            </a:r>
          </a:p>
        </p:txBody>
      </p:sp>
    </p:spTree>
    <p:extLst>
      <p:ext uri="{BB962C8B-B14F-4D97-AF65-F5344CB8AC3E}">
        <p14:creationId xmlns:p14="http://schemas.microsoft.com/office/powerpoint/2010/main" val="26768137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304800" y="152400"/>
            <a:ext cx="86106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endParaRPr lang="en-US" sz="2800" b="1" dirty="0">
              <a:solidFill>
                <a:srgbClr val="0070C0"/>
              </a:solidFill>
            </a:endParaRPr>
          </a:p>
          <a:p>
            <a:pPr algn="just" eaLnBrk="1" hangingPunct="1">
              <a:spcAft>
                <a:spcPts val="1200"/>
              </a:spcAft>
            </a:pPr>
            <a:r>
              <a:rPr lang="en-US" sz="2800" b="1" dirty="0">
                <a:solidFill>
                  <a:srgbClr val="FF0000"/>
                </a:solidFill>
              </a:rPr>
              <a:t>Human Population </a:t>
            </a:r>
            <a:r>
              <a:rPr lang="en-US" sz="2800" b="1" dirty="0" smtClean="0">
                <a:solidFill>
                  <a:srgbClr val="FF0000"/>
                </a:solidFill>
              </a:rPr>
              <a:t>Growth</a:t>
            </a:r>
            <a:endParaRPr lang="en-US" sz="1600" b="1" dirty="0">
              <a:solidFill>
                <a:srgbClr val="0070C0"/>
              </a:solidFill>
            </a:endParaRPr>
          </a:p>
          <a:p>
            <a:pPr algn="just" eaLnBrk="1" hangingPunct="1"/>
            <a:r>
              <a:rPr lang="en-US" sz="2000" dirty="0"/>
              <a:t>Population growth was slow and stable till 1900, but a dramatic exponential growth occurred after 1930’s following technological growth.</a:t>
            </a:r>
          </a:p>
        </p:txBody>
      </p:sp>
      <p:pic>
        <p:nvPicPr>
          <p:cNvPr id="31748" name="Picture 4" descr="7.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12735"/>
            <a:ext cx="5181600" cy="41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8"/>
          <p:cNvSpPr>
            <a:spLocks noChangeArrowheads="1"/>
          </p:cNvSpPr>
          <p:nvPr/>
        </p:nvSpPr>
        <p:spPr bwMode="auto">
          <a:xfrm>
            <a:off x="1828800" y="6313900"/>
            <a:ext cx="632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dirty="0" smtClean="0">
                <a:solidFill>
                  <a:srgbClr val="000099"/>
                </a:solidFill>
              </a:rPr>
              <a:t>Global </a:t>
            </a:r>
            <a:r>
              <a:rPr lang="en-US" sz="1400" b="1" dirty="0">
                <a:solidFill>
                  <a:srgbClr val="000099"/>
                </a:solidFill>
              </a:rPr>
              <a:t>population growth trends in </a:t>
            </a:r>
            <a:r>
              <a:rPr lang="en-US" sz="2000" b="1" dirty="0">
                <a:solidFill>
                  <a:srgbClr val="000099"/>
                </a:solidFill>
              </a:rPr>
              <a:t>the</a:t>
            </a:r>
            <a:r>
              <a:rPr lang="en-US" sz="1400" b="1" dirty="0">
                <a:solidFill>
                  <a:srgbClr val="000099"/>
                </a:solidFill>
              </a:rPr>
              <a:t> last four centuries</a:t>
            </a:r>
            <a:endParaRPr lang="en-IN" sz="2000" dirty="0">
              <a:solidFill>
                <a:srgbClr val="000099"/>
              </a:solidFill>
            </a:endParaRPr>
          </a:p>
        </p:txBody>
      </p:sp>
    </p:spTree>
    <p:extLst>
      <p:ext uri="{BB962C8B-B14F-4D97-AF65-F5344CB8AC3E}">
        <p14:creationId xmlns:p14="http://schemas.microsoft.com/office/powerpoint/2010/main" val="26902913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4644112" y="176211"/>
            <a:ext cx="4459288" cy="492125"/>
          </a:xfrm>
          <a:prstGeom prst="rect">
            <a:avLst/>
          </a:prstGeom>
          <a:solidFill>
            <a:srgbClr val="FFFF00"/>
          </a:solidFill>
          <a:ln w="9525">
            <a:noFill/>
            <a:miter lim="800000"/>
            <a:headEnd/>
            <a:tailEnd/>
          </a:ln>
          <a:effectLst/>
        </p:spPr>
        <p:txBody>
          <a:bodyPr wrap="none">
            <a:spAutoFit/>
          </a:bodyPr>
          <a:lstStyle/>
          <a:p>
            <a:pPr>
              <a:defRPr/>
            </a:pPr>
            <a:r>
              <a:rPr lang="en-US" sz="2600" b="1" dirty="0">
                <a:solidFill>
                  <a:schemeClr val="accent6">
                    <a:lumMod val="75000"/>
                  </a:schemeClr>
                </a:solidFill>
                <a:latin typeface="Times New Roman" pitchFamily="18" charset="0"/>
                <a:cs typeface="Times New Roman" pitchFamily="18" charset="0"/>
              </a:rPr>
              <a:t>Causes of Population Growth </a:t>
            </a:r>
          </a:p>
        </p:txBody>
      </p:sp>
      <p:sp>
        <p:nvSpPr>
          <p:cNvPr id="5123" name="Text Box 5"/>
          <p:cNvSpPr txBox="1">
            <a:spLocks noChangeArrowheads="1"/>
          </p:cNvSpPr>
          <p:nvPr/>
        </p:nvSpPr>
        <p:spPr bwMode="auto">
          <a:xfrm>
            <a:off x="240478" y="472197"/>
            <a:ext cx="8674922" cy="6186309"/>
          </a:xfrm>
          <a:prstGeom prst="rect">
            <a:avLst/>
          </a:prstGeom>
          <a:noFill/>
          <a:ln w="9525">
            <a:noFill/>
            <a:miter lim="800000"/>
            <a:headEnd/>
            <a:tailEnd/>
          </a:ln>
        </p:spPr>
        <p:txBody>
          <a:bodyPr wrap="square">
            <a:spAutoFit/>
          </a:bodyPr>
          <a:lstStyle/>
          <a:p>
            <a:pPr>
              <a:buFontTx/>
              <a:buChar char="•"/>
            </a:pPr>
            <a:r>
              <a:rPr lang="en-US" sz="2400" b="1" dirty="0" smtClean="0">
                <a:solidFill>
                  <a:srgbClr val="0070C0"/>
                </a:solidFill>
                <a:latin typeface="Times New Roman" charset="0"/>
                <a:cs typeface="Times New Roman" charset="0"/>
              </a:rPr>
              <a:t> Conquest </a:t>
            </a:r>
            <a:r>
              <a:rPr lang="en-US" sz="2400" b="1" dirty="0">
                <a:solidFill>
                  <a:srgbClr val="0070C0"/>
                </a:solidFill>
                <a:latin typeface="Times New Roman" charset="0"/>
                <a:cs typeface="Times New Roman" charset="0"/>
              </a:rPr>
              <a:t>of diseases: </a:t>
            </a:r>
            <a:r>
              <a:rPr lang="en-US" sz="2400" dirty="0" smtClean="0">
                <a:latin typeface="Times New Roman" charset="0"/>
                <a:cs typeface="Times New Roman" charset="0"/>
              </a:rPr>
              <a:t>Availability </a:t>
            </a:r>
            <a:r>
              <a:rPr lang="en-US" sz="2400" dirty="0">
                <a:latin typeface="Times New Roman" charset="0"/>
                <a:cs typeface="Times New Roman" charset="0"/>
              </a:rPr>
              <a:t>of cure for many life-threatening </a:t>
            </a:r>
            <a:r>
              <a:rPr lang="en-US" sz="2400" dirty="0" smtClean="0">
                <a:latin typeface="Times New Roman" charset="0"/>
                <a:cs typeface="Times New Roman" charset="0"/>
              </a:rPr>
              <a:t>diseases</a:t>
            </a:r>
          </a:p>
          <a:p>
            <a:pPr marL="342900" indent="-342900">
              <a:lnSpc>
                <a:spcPct val="150000"/>
              </a:lnSpc>
              <a:buFont typeface="Arial" pitchFamily="34" charset="0"/>
              <a:buChar char="•"/>
            </a:pPr>
            <a:r>
              <a:rPr lang="en-US" sz="2400" b="1" dirty="0" smtClean="0">
                <a:solidFill>
                  <a:srgbClr val="FF0000"/>
                </a:solidFill>
                <a:latin typeface="Times New Roman" charset="0"/>
                <a:cs typeface="Times New Roman" charset="0"/>
              </a:rPr>
              <a:t>Total fertility rate (TFR) </a:t>
            </a:r>
            <a:endParaRPr lang="en-US" sz="2400" b="1" dirty="0">
              <a:solidFill>
                <a:srgbClr val="FF0000"/>
              </a:solidFill>
              <a:latin typeface="Times New Roman" charset="0"/>
              <a:cs typeface="Times New Roman" charset="0"/>
            </a:endParaRPr>
          </a:p>
          <a:p>
            <a:pPr>
              <a:lnSpc>
                <a:spcPct val="150000"/>
              </a:lnSpc>
              <a:buFontTx/>
              <a:buChar char="•"/>
            </a:pPr>
            <a:r>
              <a:rPr lang="en-US" sz="2400" b="1" dirty="0" smtClean="0">
                <a:solidFill>
                  <a:srgbClr val="0070C0"/>
                </a:solidFill>
                <a:latin typeface="Times New Roman" charset="0"/>
                <a:cs typeface="Times New Roman" charset="0"/>
              </a:rPr>
              <a:t> </a:t>
            </a:r>
            <a:r>
              <a:rPr lang="en-US" sz="2400" b="1" dirty="0" smtClean="0">
                <a:solidFill>
                  <a:srgbClr val="FF0000"/>
                </a:solidFill>
                <a:latin typeface="Times New Roman" charset="0"/>
                <a:cs typeface="Times New Roman" charset="0"/>
              </a:rPr>
              <a:t>Infant </a:t>
            </a:r>
            <a:r>
              <a:rPr lang="en-US" sz="2400" b="1" dirty="0">
                <a:solidFill>
                  <a:srgbClr val="FF0000"/>
                </a:solidFill>
                <a:latin typeface="Times New Roman" charset="0"/>
                <a:cs typeface="Times New Roman" charset="0"/>
              </a:rPr>
              <a:t>mortality </a:t>
            </a:r>
            <a:r>
              <a:rPr lang="en-US" sz="2400" b="1" dirty="0" smtClean="0">
                <a:solidFill>
                  <a:srgbClr val="FF0000"/>
                </a:solidFill>
                <a:latin typeface="Times New Roman" charset="0"/>
                <a:cs typeface="Times New Roman" charset="0"/>
              </a:rPr>
              <a:t>rate</a:t>
            </a:r>
          </a:p>
          <a:p>
            <a:pPr>
              <a:lnSpc>
                <a:spcPct val="150000"/>
              </a:lnSpc>
              <a:buFontTx/>
              <a:buChar char="•"/>
            </a:pPr>
            <a:r>
              <a:rPr lang="en-US" sz="2400" b="1" dirty="0">
                <a:solidFill>
                  <a:srgbClr val="FF0000"/>
                </a:solidFill>
                <a:latin typeface="Times New Roman" charset="0"/>
                <a:cs typeface="Times New Roman" charset="0"/>
              </a:rPr>
              <a:t> </a:t>
            </a:r>
            <a:r>
              <a:rPr lang="en-US" sz="2400" b="1" dirty="0" smtClean="0">
                <a:solidFill>
                  <a:srgbClr val="FF0000"/>
                </a:solidFill>
                <a:latin typeface="Times New Roman" charset="0"/>
                <a:cs typeface="Times New Roman" charset="0"/>
              </a:rPr>
              <a:t>Replacement level</a:t>
            </a:r>
            <a:endParaRPr lang="en-US" sz="2400" b="1" dirty="0">
              <a:solidFill>
                <a:srgbClr val="FF0000"/>
              </a:solidFill>
              <a:latin typeface="Times New Roman" charset="0"/>
              <a:cs typeface="Times New Roman" charset="0"/>
            </a:endParaRPr>
          </a:p>
          <a:p>
            <a:pPr>
              <a:buFontTx/>
              <a:buChar char="•"/>
            </a:pPr>
            <a:r>
              <a:rPr lang="en-US" sz="2400" b="1" dirty="0" smtClean="0">
                <a:solidFill>
                  <a:srgbClr val="0070C0"/>
                </a:solidFill>
                <a:latin typeface="Times New Roman" charset="0"/>
                <a:cs typeface="Times New Roman" charset="0"/>
              </a:rPr>
              <a:t>Poverty</a:t>
            </a:r>
            <a:endParaRPr lang="en-US" sz="2400" b="1" dirty="0">
              <a:solidFill>
                <a:srgbClr val="0070C0"/>
              </a:solidFill>
              <a:latin typeface="Times New Roman" charset="0"/>
              <a:cs typeface="Times New Roman" charset="0"/>
            </a:endParaRPr>
          </a:p>
          <a:p>
            <a:pPr>
              <a:buFontTx/>
              <a:buChar char="•"/>
            </a:pPr>
            <a:endParaRPr lang="en-US" sz="2400" b="1" dirty="0">
              <a:solidFill>
                <a:srgbClr val="0070C0"/>
              </a:solidFill>
              <a:latin typeface="Times New Roman" charset="0"/>
              <a:cs typeface="Times New Roman" charset="0"/>
            </a:endParaRPr>
          </a:p>
          <a:p>
            <a:pPr>
              <a:buFontTx/>
              <a:buChar char="•"/>
            </a:pPr>
            <a:r>
              <a:rPr lang="en-US" sz="2400" b="1" dirty="0">
                <a:solidFill>
                  <a:srgbClr val="0070C0"/>
                </a:solidFill>
                <a:latin typeface="Times New Roman" charset="0"/>
                <a:cs typeface="Times New Roman" charset="0"/>
              </a:rPr>
              <a:t>Preference for sons</a:t>
            </a:r>
          </a:p>
          <a:p>
            <a:pPr>
              <a:buFontTx/>
              <a:buChar char="•"/>
            </a:pPr>
            <a:endParaRPr lang="en-US" sz="2400" b="1" dirty="0">
              <a:solidFill>
                <a:srgbClr val="0070C0"/>
              </a:solidFill>
              <a:latin typeface="Times New Roman" charset="0"/>
              <a:cs typeface="Times New Roman" charset="0"/>
            </a:endParaRPr>
          </a:p>
          <a:p>
            <a:pPr>
              <a:buFontTx/>
              <a:buChar char="•"/>
            </a:pPr>
            <a:r>
              <a:rPr lang="en-US" sz="2400" b="1" dirty="0">
                <a:solidFill>
                  <a:srgbClr val="0070C0"/>
                </a:solidFill>
                <a:latin typeface="Times New Roman" charset="0"/>
                <a:cs typeface="Times New Roman" charset="0"/>
              </a:rPr>
              <a:t>Custom of early marriages</a:t>
            </a:r>
          </a:p>
          <a:p>
            <a:pPr>
              <a:buFontTx/>
              <a:buChar char="•"/>
            </a:pPr>
            <a:endParaRPr lang="en-US" sz="2400" b="1" dirty="0">
              <a:solidFill>
                <a:srgbClr val="0070C0"/>
              </a:solidFill>
              <a:latin typeface="Times New Roman" charset="0"/>
              <a:cs typeface="Times New Roman" charset="0"/>
            </a:endParaRPr>
          </a:p>
          <a:p>
            <a:pPr>
              <a:buFontTx/>
              <a:buChar char="•"/>
            </a:pPr>
            <a:r>
              <a:rPr lang="en-US" sz="2400" b="1" dirty="0">
                <a:solidFill>
                  <a:srgbClr val="0070C0"/>
                </a:solidFill>
                <a:latin typeface="Times New Roman" charset="0"/>
                <a:cs typeface="Times New Roman" charset="0"/>
              </a:rPr>
              <a:t>Improvement in public health and sanitation </a:t>
            </a:r>
          </a:p>
          <a:p>
            <a:pPr>
              <a:buFontTx/>
              <a:buChar char="•"/>
            </a:pPr>
            <a:endParaRPr lang="en-US" sz="2400" b="1" dirty="0">
              <a:solidFill>
                <a:srgbClr val="0070C0"/>
              </a:solidFill>
              <a:latin typeface="Times New Roman" charset="0"/>
              <a:cs typeface="Times New Roman" charset="0"/>
            </a:endParaRPr>
          </a:p>
          <a:p>
            <a:endParaRPr lang="en-US" sz="2400" b="1" dirty="0">
              <a:solidFill>
                <a:srgbClr val="0070C0"/>
              </a:solidFill>
              <a:latin typeface="Times New Roman" charset="0"/>
              <a:cs typeface="Times New Roman" charset="0"/>
            </a:endParaRPr>
          </a:p>
          <a:p>
            <a:pPr>
              <a:buFontTx/>
              <a:buChar char="•"/>
            </a:pPr>
            <a:r>
              <a:rPr lang="en-US" sz="2400" b="1" dirty="0">
                <a:solidFill>
                  <a:srgbClr val="0070C0"/>
                </a:solidFill>
                <a:latin typeface="Times New Roman" charset="0"/>
                <a:cs typeface="Times New Roman" charset="0"/>
              </a:rPr>
              <a:t>Illiteracy: </a:t>
            </a:r>
            <a:r>
              <a:rPr lang="en-US" sz="2400" dirty="0">
                <a:latin typeface="Times New Roman" charset="0"/>
                <a:cs typeface="Times New Roman" charset="0"/>
              </a:rPr>
              <a:t>no access for family planning</a:t>
            </a:r>
          </a:p>
        </p:txBody>
      </p:sp>
      <p:sp>
        <p:nvSpPr>
          <p:cNvPr id="5124" name="Text Box 6"/>
          <p:cNvSpPr txBox="1">
            <a:spLocks noChangeArrowheads="1"/>
          </p:cNvSpPr>
          <p:nvPr/>
        </p:nvSpPr>
        <p:spPr bwMode="auto">
          <a:xfrm>
            <a:off x="1066800" y="2667000"/>
            <a:ext cx="184150" cy="366713"/>
          </a:xfrm>
          <a:prstGeom prst="rect">
            <a:avLst/>
          </a:prstGeom>
          <a:noFill/>
          <a:ln w="9525">
            <a:noFill/>
            <a:miter lim="800000"/>
            <a:headEnd/>
            <a:tailEnd/>
          </a:ln>
        </p:spPr>
        <p:txBody>
          <a:bodyPr wrap="none">
            <a:spAutoFit/>
          </a:bodyPr>
          <a:lstStyle/>
          <a:p>
            <a:endParaRPr lang="en-US"/>
          </a:p>
        </p:txBody>
      </p:sp>
      <p:pic>
        <p:nvPicPr>
          <p:cNvPr id="5126" name="Picture 6" descr="http://thumbs.dreamstime.com/z/population-growth-graph-white-background-31765396.jpg"/>
          <p:cNvPicPr>
            <a:picLocks noChangeAspect="1" noChangeArrowheads="1"/>
          </p:cNvPicPr>
          <p:nvPr/>
        </p:nvPicPr>
        <p:blipFill>
          <a:blip r:embed="rId3"/>
          <a:srcRect/>
          <a:stretch>
            <a:fillRect/>
          </a:stretch>
        </p:blipFill>
        <p:spPr bwMode="auto">
          <a:xfrm>
            <a:off x="5486400" y="1752600"/>
            <a:ext cx="3603862" cy="29718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228600" y="76200"/>
            <a:ext cx="8686800" cy="675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Aft>
                <a:spcPts val="1200"/>
              </a:spcAft>
            </a:pPr>
            <a:r>
              <a:rPr lang="en-US" sz="2400" b="1" dirty="0">
                <a:solidFill>
                  <a:srgbClr val="FF0000"/>
                </a:solidFill>
              </a:rPr>
              <a:t> </a:t>
            </a:r>
            <a:r>
              <a:rPr lang="en-US" sz="2000" b="1" dirty="0">
                <a:solidFill>
                  <a:srgbClr val="FF0000"/>
                </a:solidFill>
              </a:rPr>
              <a:t>Effects of population explosion on environment, Human Health &amp; Welfare </a:t>
            </a:r>
          </a:p>
          <a:p>
            <a:pPr algn="just" eaLnBrk="1" hangingPunct="1">
              <a:spcAft>
                <a:spcPts val="600"/>
              </a:spcAft>
              <a:buFont typeface="Arial" charset="0"/>
              <a:buChar char="•"/>
            </a:pPr>
            <a:r>
              <a:rPr lang="en-US" b="1" dirty="0"/>
              <a:t>severe </a:t>
            </a:r>
            <a:r>
              <a:rPr lang="en-US" b="1" dirty="0">
                <a:solidFill>
                  <a:srgbClr val="FF0000"/>
                </a:solidFill>
              </a:rPr>
              <a:t>resource depletion </a:t>
            </a:r>
            <a:r>
              <a:rPr lang="en-US" b="1" dirty="0"/>
              <a:t>and </a:t>
            </a:r>
            <a:r>
              <a:rPr lang="en-US" b="1" dirty="0">
                <a:solidFill>
                  <a:srgbClr val="FF0000"/>
                </a:solidFill>
              </a:rPr>
              <a:t>environmental degradation</a:t>
            </a:r>
            <a:r>
              <a:rPr lang="en-US" b="1" dirty="0"/>
              <a:t>. </a:t>
            </a:r>
          </a:p>
          <a:p>
            <a:pPr algn="just" eaLnBrk="1" hangingPunct="1">
              <a:spcAft>
                <a:spcPts val="600"/>
              </a:spcAft>
              <a:buFont typeface="Arial" charset="0"/>
              <a:buChar char="•"/>
            </a:pPr>
            <a:r>
              <a:rPr lang="en-US" b="1" dirty="0">
                <a:solidFill>
                  <a:srgbClr val="FF0000"/>
                </a:solidFill>
              </a:rPr>
              <a:t>Limited resources</a:t>
            </a:r>
            <a:r>
              <a:rPr lang="en-US" b="1" dirty="0"/>
              <a:t> like land, water, fossil fuels, minerals etc. are getting </a:t>
            </a:r>
            <a:r>
              <a:rPr lang="en-US" b="1" dirty="0">
                <a:solidFill>
                  <a:srgbClr val="FF0000"/>
                </a:solidFill>
              </a:rPr>
              <a:t>exhausted</a:t>
            </a:r>
            <a:r>
              <a:rPr lang="en-US" b="1" dirty="0"/>
              <a:t>. </a:t>
            </a:r>
          </a:p>
          <a:p>
            <a:pPr algn="just" eaLnBrk="1" hangingPunct="1">
              <a:spcAft>
                <a:spcPts val="600"/>
              </a:spcAft>
              <a:buFont typeface="Arial" charset="0"/>
              <a:buChar char="•"/>
            </a:pPr>
            <a:r>
              <a:rPr lang="en-US" b="1" dirty="0"/>
              <a:t> </a:t>
            </a:r>
            <a:r>
              <a:rPr lang="en-US" b="1" dirty="0">
                <a:solidFill>
                  <a:srgbClr val="FF0000"/>
                </a:solidFill>
              </a:rPr>
              <a:t>renewable resources</a:t>
            </a:r>
            <a:r>
              <a:rPr lang="en-US" b="1" dirty="0"/>
              <a:t> like forests, grasslands etc. are </a:t>
            </a:r>
            <a:r>
              <a:rPr lang="en-US" b="1" dirty="0">
                <a:solidFill>
                  <a:srgbClr val="FF0000"/>
                </a:solidFill>
              </a:rPr>
              <a:t>under tremendous pressure. </a:t>
            </a:r>
          </a:p>
          <a:p>
            <a:pPr algn="just" eaLnBrk="1" hangingPunct="1">
              <a:spcAft>
                <a:spcPts val="600"/>
              </a:spcAft>
              <a:buFont typeface="Arial" charset="0"/>
              <a:buChar char="•"/>
            </a:pPr>
            <a:r>
              <a:rPr lang="en-US" b="1" dirty="0">
                <a:solidFill>
                  <a:srgbClr val="FF0000"/>
                </a:solidFill>
              </a:rPr>
              <a:t> Industrial and economic growth </a:t>
            </a:r>
            <a:r>
              <a:rPr lang="en-US" b="1" dirty="0"/>
              <a:t>are raising our quality of life but </a:t>
            </a:r>
            <a:r>
              <a:rPr lang="en-US" b="1" dirty="0">
                <a:solidFill>
                  <a:srgbClr val="FF0000"/>
                </a:solidFill>
              </a:rPr>
              <a:t>adding toxic pollutants</a:t>
            </a:r>
            <a:r>
              <a:rPr lang="en-US" b="1" dirty="0"/>
              <a:t> into the air, water and soil. </a:t>
            </a:r>
          </a:p>
          <a:p>
            <a:pPr algn="just" eaLnBrk="1" hangingPunct="1">
              <a:spcAft>
                <a:spcPts val="600"/>
              </a:spcAft>
              <a:buFont typeface="Arial" charset="0"/>
              <a:buChar char="•"/>
            </a:pPr>
            <a:r>
              <a:rPr lang="en-US" b="1" dirty="0"/>
              <a:t> </a:t>
            </a:r>
            <a:r>
              <a:rPr lang="en-US" b="1" dirty="0">
                <a:solidFill>
                  <a:srgbClr val="FF0000"/>
                </a:solidFill>
              </a:rPr>
              <a:t>Ecological life-support systems </a:t>
            </a:r>
            <a:r>
              <a:rPr lang="en-US" b="1" dirty="0"/>
              <a:t>are getting </a:t>
            </a:r>
            <a:r>
              <a:rPr lang="en-US" b="1" dirty="0">
                <a:solidFill>
                  <a:srgbClr val="FF0000"/>
                </a:solidFill>
              </a:rPr>
              <a:t>jeopardized</a:t>
            </a:r>
            <a:r>
              <a:rPr lang="en-US" b="1" dirty="0"/>
              <a:t>. </a:t>
            </a:r>
          </a:p>
          <a:p>
            <a:pPr algn="just" eaLnBrk="1" hangingPunct="1">
              <a:spcAft>
                <a:spcPts val="1200"/>
              </a:spcAft>
            </a:pPr>
            <a:r>
              <a:rPr lang="en-US" b="1" dirty="0"/>
              <a:t>•</a:t>
            </a:r>
            <a:r>
              <a:rPr lang="en-US" dirty="0"/>
              <a:t> </a:t>
            </a:r>
            <a:r>
              <a:rPr lang="en-US" b="1" dirty="0">
                <a:solidFill>
                  <a:srgbClr val="FF0000"/>
                </a:solidFill>
              </a:rPr>
              <a:t>Human health is influenced </a:t>
            </a:r>
            <a:r>
              <a:rPr lang="en-US" b="1" dirty="0"/>
              <a:t>by many factors like nutritional, biological, chemical or psychological, which are related to environment.</a:t>
            </a:r>
          </a:p>
          <a:p>
            <a:pPr algn="just" eaLnBrk="1" hangingPunct="1">
              <a:spcAft>
                <a:spcPts val="1200"/>
              </a:spcAft>
            </a:pPr>
            <a:r>
              <a:rPr lang="en-US" b="1" dirty="0"/>
              <a:t>• </a:t>
            </a:r>
            <a:r>
              <a:rPr lang="en-US" b="1" dirty="0">
                <a:solidFill>
                  <a:srgbClr val="FF0000"/>
                </a:solidFill>
              </a:rPr>
              <a:t>Infectious organisms: </a:t>
            </a:r>
            <a:r>
              <a:rPr lang="en-US" b="1" dirty="0"/>
              <a:t>Disease-causing organisms pose greater environmental threats to health, more severely in the developing countries especially the tropical ones. </a:t>
            </a:r>
          </a:p>
          <a:p>
            <a:pPr algn="just" eaLnBrk="1" hangingPunct="1">
              <a:spcAft>
                <a:spcPts val="1200"/>
              </a:spcAft>
            </a:pPr>
            <a:r>
              <a:rPr lang="en-US" b="1" dirty="0"/>
              <a:t>• Microbes can cause </a:t>
            </a:r>
            <a:r>
              <a:rPr lang="en-US" b="1" dirty="0">
                <a:solidFill>
                  <a:srgbClr val="FF0000"/>
                </a:solidFill>
              </a:rPr>
              <a:t>food poisoning </a:t>
            </a:r>
            <a:r>
              <a:rPr lang="en-US" b="1" dirty="0"/>
              <a:t>by producing toxins in the contaminated food. Some </a:t>
            </a:r>
            <a:r>
              <a:rPr lang="en-US" b="1" dirty="0" err="1"/>
              <a:t>moulds</a:t>
            </a:r>
            <a:r>
              <a:rPr lang="en-US" b="1" dirty="0"/>
              <a:t> grow on food and produce poisonous toxins.</a:t>
            </a:r>
          </a:p>
          <a:p>
            <a:pPr algn="just" eaLnBrk="1" hangingPunct="1">
              <a:spcAft>
                <a:spcPts val="1200"/>
              </a:spcAft>
            </a:pPr>
            <a:r>
              <a:rPr lang="en-US" b="1" dirty="0"/>
              <a:t>• Infectious organisms can cause </a:t>
            </a:r>
            <a:r>
              <a:rPr lang="en-US" b="1" dirty="0">
                <a:solidFill>
                  <a:srgbClr val="FF0000"/>
                </a:solidFill>
              </a:rPr>
              <a:t>respiratory diseases </a:t>
            </a:r>
            <a:r>
              <a:rPr lang="en-US" b="1" dirty="0"/>
              <a:t>(pneumonia, tuberculosis, influenza etc.) and </a:t>
            </a:r>
            <a:r>
              <a:rPr lang="en-US" b="1" dirty="0">
                <a:solidFill>
                  <a:srgbClr val="FF0000"/>
                </a:solidFill>
              </a:rPr>
              <a:t>gastrointestinal diseases</a:t>
            </a:r>
            <a:r>
              <a:rPr lang="en-US" b="1" dirty="0"/>
              <a:t> (</a:t>
            </a:r>
            <a:r>
              <a:rPr lang="en-US" b="1" dirty="0" err="1"/>
              <a:t>diarrhoea</a:t>
            </a:r>
            <a:r>
              <a:rPr lang="en-US" b="1" dirty="0"/>
              <a:t>, dysentery, cholera etc.).</a:t>
            </a:r>
            <a:endParaRPr lang="en-IN" b="1" dirty="0">
              <a:solidFill>
                <a:srgbClr val="002060"/>
              </a:solidFill>
              <a:cs typeface="Arial" charset="0"/>
            </a:endParaRPr>
          </a:p>
        </p:txBody>
      </p:sp>
    </p:spTree>
    <p:extLst>
      <p:ext uri="{BB962C8B-B14F-4D97-AF65-F5344CB8AC3E}">
        <p14:creationId xmlns:p14="http://schemas.microsoft.com/office/powerpoint/2010/main" val="1104792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381000" y="457200"/>
            <a:ext cx="4768850" cy="523875"/>
          </a:xfrm>
          <a:prstGeom prst="rect">
            <a:avLst/>
          </a:prstGeom>
          <a:solidFill>
            <a:srgbClr val="FFFF00"/>
          </a:solidFill>
          <a:ln w="9525">
            <a:noFill/>
            <a:miter lim="800000"/>
            <a:headEnd/>
            <a:tailEnd/>
          </a:ln>
          <a:effectLst/>
        </p:spPr>
        <p:txBody>
          <a:bodyPr wrap="none">
            <a:spAutoFit/>
          </a:bodyPr>
          <a:lstStyle/>
          <a:p>
            <a:pPr>
              <a:defRPr/>
            </a:pPr>
            <a:r>
              <a:rPr lang="en-US" sz="2800" b="1" dirty="0">
                <a:solidFill>
                  <a:schemeClr val="accent2">
                    <a:lumMod val="75000"/>
                  </a:schemeClr>
                </a:solidFill>
                <a:latin typeface="Times New Roman" pitchFamily="18" charset="0"/>
                <a:cs typeface="Times New Roman" pitchFamily="18" charset="0"/>
              </a:rPr>
              <a:t>Effects of Population Growth </a:t>
            </a:r>
          </a:p>
        </p:txBody>
      </p:sp>
      <p:sp>
        <p:nvSpPr>
          <p:cNvPr id="6147" name="Text Box 5"/>
          <p:cNvSpPr txBox="1">
            <a:spLocks noChangeArrowheads="1"/>
          </p:cNvSpPr>
          <p:nvPr/>
        </p:nvSpPr>
        <p:spPr bwMode="auto">
          <a:xfrm>
            <a:off x="300037" y="1371600"/>
            <a:ext cx="5872163" cy="2678113"/>
          </a:xfrm>
          <a:prstGeom prst="rect">
            <a:avLst/>
          </a:prstGeom>
          <a:noFill/>
          <a:ln w="9525">
            <a:noFill/>
            <a:miter lim="800000"/>
            <a:headEnd/>
            <a:tailEnd/>
          </a:ln>
        </p:spPr>
        <p:txBody>
          <a:bodyPr wrap="none">
            <a:spAutoFit/>
          </a:bodyPr>
          <a:lstStyle/>
          <a:p>
            <a:pPr>
              <a:buFontTx/>
              <a:buChar char="•"/>
            </a:pPr>
            <a:r>
              <a:rPr lang="en-US" sz="2400">
                <a:solidFill>
                  <a:srgbClr val="0070C0"/>
                </a:solidFill>
                <a:latin typeface="Times New Roman" charset="0"/>
                <a:cs typeface="Times New Roman" charset="0"/>
              </a:rPr>
              <a:t>Excessive exploitation of natural resources </a:t>
            </a:r>
          </a:p>
          <a:p>
            <a:pPr>
              <a:buFontTx/>
              <a:buChar char="•"/>
            </a:pPr>
            <a:endParaRPr lang="en-US" sz="2400" dirty="0">
              <a:solidFill>
                <a:srgbClr val="0070C0"/>
              </a:solidFill>
              <a:latin typeface="Times New Roman" charset="0"/>
              <a:cs typeface="Times New Roman" charset="0"/>
            </a:endParaRPr>
          </a:p>
          <a:p>
            <a:pPr>
              <a:buFontTx/>
              <a:buChar char="•"/>
            </a:pPr>
            <a:r>
              <a:rPr lang="en-US" sz="2400" dirty="0">
                <a:solidFill>
                  <a:srgbClr val="0070C0"/>
                </a:solidFill>
                <a:latin typeface="Times New Roman" charset="0"/>
                <a:cs typeface="Times New Roman" charset="0"/>
              </a:rPr>
              <a:t>Unemployment </a:t>
            </a:r>
          </a:p>
          <a:p>
            <a:pPr>
              <a:buFontTx/>
              <a:buChar char="•"/>
            </a:pPr>
            <a:endParaRPr lang="en-US" sz="2400" dirty="0">
              <a:solidFill>
                <a:srgbClr val="0070C0"/>
              </a:solidFill>
              <a:latin typeface="Times New Roman" charset="0"/>
              <a:cs typeface="Times New Roman" charset="0"/>
            </a:endParaRPr>
          </a:p>
          <a:p>
            <a:pPr>
              <a:buFontTx/>
              <a:buChar char="•"/>
            </a:pPr>
            <a:r>
              <a:rPr lang="en-US" sz="2400" dirty="0">
                <a:solidFill>
                  <a:srgbClr val="0070C0"/>
                </a:solidFill>
                <a:latin typeface="Times New Roman" charset="0"/>
                <a:cs typeface="Times New Roman" charset="0"/>
              </a:rPr>
              <a:t>Lack of proper health and sanitation facilities</a:t>
            </a:r>
          </a:p>
          <a:p>
            <a:pPr>
              <a:buFontTx/>
              <a:buChar char="•"/>
            </a:pPr>
            <a:endParaRPr lang="en-US" sz="2400" dirty="0">
              <a:solidFill>
                <a:srgbClr val="0070C0"/>
              </a:solidFill>
              <a:latin typeface="Times New Roman" charset="0"/>
              <a:cs typeface="Times New Roman" charset="0"/>
            </a:endParaRPr>
          </a:p>
          <a:p>
            <a:pPr>
              <a:buFontTx/>
              <a:buChar char="•"/>
            </a:pPr>
            <a:r>
              <a:rPr lang="en-US" sz="2400" dirty="0">
                <a:solidFill>
                  <a:srgbClr val="0070C0"/>
                </a:solidFill>
                <a:latin typeface="Times New Roman" charset="0"/>
                <a:cs typeface="Times New Roman" charset="0"/>
              </a:rPr>
              <a:t>Environmental pollution</a:t>
            </a:r>
          </a:p>
        </p:txBody>
      </p:sp>
      <p:pic>
        <p:nvPicPr>
          <p:cNvPr id="6149" name="Picture 5" descr="http://www.iiea.com/files/admin/Image/population-food.jpg"/>
          <p:cNvPicPr>
            <a:picLocks noChangeAspect="1" noChangeArrowheads="1"/>
          </p:cNvPicPr>
          <p:nvPr/>
        </p:nvPicPr>
        <p:blipFill>
          <a:blip r:embed="rId3"/>
          <a:srcRect/>
          <a:stretch>
            <a:fillRect/>
          </a:stretch>
        </p:blipFill>
        <p:spPr bwMode="auto">
          <a:xfrm>
            <a:off x="6248400" y="76200"/>
            <a:ext cx="2839212" cy="1828800"/>
          </a:xfrm>
          <a:prstGeom prst="rect">
            <a:avLst/>
          </a:prstGeom>
          <a:noFill/>
        </p:spPr>
      </p:pic>
      <p:pic>
        <p:nvPicPr>
          <p:cNvPr id="6151" name="Picture 7" descr="http://d32ogoqmya1dw8.cloudfront.net/images/quantskills/methods/quantlit/Earth.gif"/>
          <p:cNvPicPr>
            <a:picLocks noChangeAspect="1" noChangeArrowheads="1"/>
          </p:cNvPicPr>
          <p:nvPr/>
        </p:nvPicPr>
        <p:blipFill>
          <a:blip r:embed="rId4"/>
          <a:srcRect/>
          <a:stretch>
            <a:fillRect/>
          </a:stretch>
        </p:blipFill>
        <p:spPr bwMode="auto">
          <a:xfrm>
            <a:off x="6477000" y="1981200"/>
            <a:ext cx="2389293" cy="2590800"/>
          </a:xfrm>
          <a:prstGeom prst="rect">
            <a:avLst/>
          </a:prstGeom>
          <a:noFill/>
        </p:spPr>
      </p:pic>
      <p:pic>
        <p:nvPicPr>
          <p:cNvPr id="6153" name="Picture 9" descr="http://www.lvbcom.org/media/k2/items/cache/e31ace2a15a7c70645ad83df9ecd43b0_XL.jpg"/>
          <p:cNvPicPr>
            <a:picLocks noChangeAspect="1" noChangeArrowheads="1"/>
          </p:cNvPicPr>
          <p:nvPr/>
        </p:nvPicPr>
        <p:blipFill>
          <a:blip r:embed="rId5" cstate="print"/>
          <a:srcRect/>
          <a:stretch>
            <a:fillRect/>
          </a:stretch>
        </p:blipFill>
        <p:spPr bwMode="auto">
          <a:xfrm>
            <a:off x="5638801" y="4800600"/>
            <a:ext cx="3428999" cy="1981200"/>
          </a:xfrm>
          <a:prstGeom prst="rect">
            <a:avLst/>
          </a:prstGeom>
          <a:noFill/>
        </p:spPr>
      </p:pic>
      <p:pic>
        <p:nvPicPr>
          <p:cNvPr id="6155" name="Picture 11" descr="http://www.nzdl.org/gsdl/collect/envl/archives/HASH0192.dir/p035.gif"/>
          <p:cNvPicPr>
            <a:picLocks noChangeAspect="1" noChangeArrowheads="1"/>
          </p:cNvPicPr>
          <p:nvPr/>
        </p:nvPicPr>
        <p:blipFill>
          <a:blip r:embed="rId6"/>
          <a:srcRect/>
          <a:stretch>
            <a:fillRect/>
          </a:stretch>
        </p:blipFill>
        <p:spPr bwMode="auto">
          <a:xfrm>
            <a:off x="457200" y="4038600"/>
            <a:ext cx="4724400" cy="27432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288925" y="381000"/>
            <a:ext cx="6511925" cy="523875"/>
          </a:xfrm>
          <a:prstGeom prst="rect">
            <a:avLst/>
          </a:prstGeom>
          <a:solidFill>
            <a:srgbClr val="FFFF00"/>
          </a:solidFill>
          <a:ln w="9525">
            <a:noFill/>
            <a:miter lim="800000"/>
            <a:headEnd/>
            <a:tailEnd/>
          </a:ln>
          <a:effectLst/>
        </p:spPr>
        <p:txBody>
          <a:bodyPr wrap="none">
            <a:spAutoFit/>
          </a:bodyPr>
          <a:lstStyle/>
          <a:p>
            <a:pPr>
              <a:defRPr/>
            </a:pPr>
            <a:r>
              <a:rPr lang="en-US" sz="2800" b="1" dirty="0">
                <a:solidFill>
                  <a:schemeClr val="accent2">
                    <a:lumMod val="75000"/>
                  </a:schemeClr>
                </a:solidFill>
                <a:latin typeface="Times New Roman" pitchFamily="18" charset="0"/>
                <a:cs typeface="Times New Roman" pitchFamily="18" charset="0"/>
              </a:rPr>
              <a:t>Factors Affecting Variation of Population</a:t>
            </a:r>
          </a:p>
        </p:txBody>
      </p:sp>
      <p:sp>
        <p:nvSpPr>
          <p:cNvPr id="7171" name="Text Box 5"/>
          <p:cNvSpPr txBox="1">
            <a:spLocks noChangeArrowheads="1"/>
          </p:cNvSpPr>
          <p:nvPr/>
        </p:nvSpPr>
        <p:spPr bwMode="auto">
          <a:xfrm>
            <a:off x="381000" y="1371600"/>
            <a:ext cx="6461897" cy="3139321"/>
          </a:xfrm>
          <a:prstGeom prst="rect">
            <a:avLst/>
          </a:prstGeom>
          <a:noFill/>
          <a:ln w="9525">
            <a:noFill/>
            <a:miter lim="800000"/>
            <a:headEnd/>
            <a:tailEnd/>
          </a:ln>
        </p:spPr>
        <p:txBody>
          <a:bodyPr wrap="none">
            <a:spAutoFit/>
          </a:bodyPr>
          <a:lstStyle/>
          <a:p>
            <a:pPr>
              <a:buFontTx/>
              <a:buChar char="•"/>
            </a:pPr>
            <a:r>
              <a:rPr lang="en-US" sz="2200" dirty="0">
                <a:solidFill>
                  <a:srgbClr val="0070C0"/>
                </a:solidFill>
                <a:latin typeface="Times New Roman" charset="0"/>
                <a:cs typeface="Times New Roman" charset="0"/>
              </a:rPr>
              <a:t>Age of human settlement </a:t>
            </a:r>
          </a:p>
          <a:p>
            <a:pPr>
              <a:buFontTx/>
              <a:buChar char="•"/>
            </a:pPr>
            <a:endParaRPr lang="en-US" sz="2200" dirty="0">
              <a:solidFill>
                <a:srgbClr val="0070C0"/>
              </a:solidFill>
              <a:latin typeface="Times New Roman" charset="0"/>
              <a:cs typeface="Times New Roman" charset="0"/>
            </a:endParaRPr>
          </a:p>
          <a:p>
            <a:pPr>
              <a:buFontTx/>
              <a:buChar char="•"/>
            </a:pPr>
            <a:r>
              <a:rPr lang="en-US" sz="2200" dirty="0">
                <a:solidFill>
                  <a:srgbClr val="0070C0"/>
                </a:solidFill>
                <a:latin typeface="Times New Roman" charset="0"/>
                <a:cs typeface="Times New Roman" charset="0"/>
              </a:rPr>
              <a:t>Availability of means of transport and communication </a:t>
            </a:r>
          </a:p>
          <a:p>
            <a:pPr>
              <a:buFontTx/>
              <a:buChar char="•"/>
            </a:pPr>
            <a:endParaRPr lang="en-US" sz="2200" dirty="0">
              <a:solidFill>
                <a:srgbClr val="0070C0"/>
              </a:solidFill>
              <a:latin typeface="Times New Roman" charset="0"/>
              <a:cs typeface="Times New Roman" charset="0"/>
            </a:endParaRPr>
          </a:p>
          <a:p>
            <a:pPr>
              <a:buFontTx/>
              <a:buChar char="•"/>
            </a:pPr>
            <a:r>
              <a:rPr lang="en-US" sz="2200" dirty="0">
                <a:solidFill>
                  <a:srgbClr val="0070C0"/>
                </a:solidFill>
                <a:latin typeface="Times New Roman" charset="0"/>
                <a:cs typeface="Times New Roman" charset="0"/>
              </a:rPr>
              <a:t>Type of soil </a:t>
            </a:r>
          </a:p>
          <a:p>
            <a:pPr>
              <a:buFontTx/>
              <a:buChar char="•"/>
            </a:pPr>
            <a:endParaRPr lang="en-US" sz="2200" dirty="0">
              <a:solidFill>
                <a:srgbClr val="0070C0"/>
              </a:solidFill>
              <a:latin typeface="Times New Roman" charset="0"/>
              <a:cs typeface="Times New Roman" charset="0"/>
            </a:endParaRPr>
          </a:p>
          <a:p>
            <a:pPr>
              <a:buFontTx/>
              <a:buChar char="•"/>
            </a:pPr>
            <a:r>
              <a:rPr lang="en-US" sz="2200" dirty="0">
                <a:solidFill>
                  <a:srgbClr val="0070C0"/>
                </a:solidFill>
                <a:latin typeface="Times New Roman" charset="0"/>
                <a:cs typeface="Times New Roman" charset="0"/>
              </a:rPr>
              <a:t>Climatic conditions </a:t>
            </a:r>
          </a:p>
          <a:p>
            <a:pPr>
              <a:buFontTx/>
              <a:buChar char="•"/>
            </a:pPr>
            <a:endParaRPr lang="en-US" sz="2200" dirty="0">
              <a:solidFill>
                <a:srgbClr val="0070C0"/>
              </a:solidFill>
              <a:latin typeface="Times New Roman" charset="0"/>
              <a:cs typeface="Times New Roman" charset="0"/>
            </a:endParaRPr>
          </a:p>
          <a:p>
            <a:pPr>
              <a:buFontTx/>
              <a:buChar char="•"/>
            </a:pPr>
            <a:r>
              <a:rPr lang="en-US" sz="2200" dirty="0">
                <a:solidFill>
                  <a:srgbClr val="0070C0"/>
                </a:solidFill>
                <a:latin typeface="Times New Roman" charset="0"/>
                <a:cs typeface="Times New Roman" charset="0"/>
              </a:rPr>
              <a:t>Natural resources </a:t>
            </a:r>
          </a:p>
        </p:txBody>
      </p:sp>
      <p:pic>
        <p:nvPicPr>
          <p:cNvPr id="7173" name="Picture 5" descr="http://farm4.static.flickr.com/3247/2979574719_96e701fba0.jpg"/>
          <p:cNvPicPr>
            <a:picLocks noChangeAspect="1" noChangeArrowheads="1"/>
          </p:cNvPicPr>
          <p:nvPr/>
        </p:nvPicPr>
        <p:blipFill>
          <a:blip r:embed="rId3"/>
          <a:srcRect/>
          <a:stretch>
            <a:fillRect/>
          </a:stretch>
        </p:blipFill>
        <p:spPr bwMode="auto">
          <a:xfrm>
            <a:off x="3200399" y="2590800"/>
            <a:ext cx="5777457" cy="28194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33400"/>
            <a:ext cx="3929089" cy="584775"/>
          </a:xfrm>
          <a:prstGeom prst="rect">
            <a:avLst/>
          </a:prstGeom>
          <a:solidFill>
            <a:schemeClr val="accent1">
              <a:lumMod val="40000"/>
              <a:lumOff val="60000"/>
            </a:schemeClr>
          </a:solidFill>
        </p:spPr>
        <p:txBody>
          <a:bodyPr wrap="none" rtlCol="0">
            <a:spAutoFit/>
          </a:bodyPr>
          <a:lstStyle/>
          <a:p>
            <a:r>
              <a:rPr lang="en-US" sz="3200" b="1" dirty="0" smtClean="0"/>
              <a:t>Disaster Management</a:t>
            </a:r>
            <a:endParaRPr lang="en-US" sz="3200" b="1" dirty="0"/>
          </a:p>
        </p:txBody>
      </p:sp>
      <p:sp>
        <p:nvSpPr>
          <p:cNvPr id="3" name="TextBox 2"/>
          <p:cNvSpPr txBox="1"/>
          <p:nvPr/>
        </p:nvSpPr>
        <p:spPr>
          <a:xfrm>
            <a:off x="152400" y="1447800"/>
            <a:ext cx="6138540" cy="1384995"/>
          </a:xfrm>
          <a:prstGeom prst="rect">
            <a:avLst/>
          </a:prstGeom>
          <a:noFill/>
        </p:spPr>
        <p:txBody>
          <a:bodyPr wrap="none" rtlCol="0">
            <a:spAutoFit/>
          </a:bodyPr>
          <a:lstStyle/>
          <a:p>
            <a:r>
              <a:rPr lang="en-US" sz="2400" b="1" dirty="0" smtClean="0"/>
              <a:t>Natural disaster : </a:t>
            </a:r>
          </a:p>
          <a:p>
            <a:r>
              <a:rPr lang="en-US" sz="2000" dirty="0" smtClean="0">
                <a:solidFill>
                  <a:srgbClr val="FF0000"/>
                </a:solidFill>
              </a:rPr>
              <a:t>Air-related disasters: </a:t>
            </a:r>
            <a:r>
              <a:rPr lang="en-US" sz="2000" dirty="0" smtClean="0"/>
              <a:t>Hurricanes, cyclones, storms</a:t>
            </a:r>
          </a:p>
          <a:p>
            <a:r>
              <a:rPr lang="en-US" sz="2000" dirty="0" smtClean="0">
                <a:solidFill>
                  <a:srgbClr val="FF0000"/>
                </a:solidFill>
              </a:rPr>
              <a:t>Water related disasters: </a:t>
            </a:r>
            <a:r>
              <a:rPr lang="en-US" sz="2000" dirty="0" smtClean="0"/>
              <a:t>Flood, droughts</a:t>
            </a:r>
          </a:p>
          <a:p>
            <a:r>
              <a:rPr lang="en-US" sz="2000" dirty="0" smtClean="0">
                <a:solidFill>
                  <a:srgbClr val="FF0000"/>
                </a:solidFill>
              </a:rPr>
              <a:t>Earth related disasters: </a:t>
            </a:r>
            <a:r>
              <a:rPr lang="en-US" sz="2000" dirty="0" smtClean="0"/>
              <a:t>Earthquake, landslides, volcanoes</a:t>
            </a:r>
            <a:endParaRPr lang="en-US" sz="2000" dirty="0"/>
          </a:p>
        </p:txBody>
      </p:sp>
      <p:sp>
        <p:nvSpPr>
          <p:cNvPr id="4" name="TextBox 3"/>
          <p:cNvSpPr txBox="1"/>
          <p:nvPr/>
        </p:nvSpPr>
        <p:spPr>
          <a:xfrm>
            <a:off x="248338" y="2971800"/>
            <a:ext cx="3902928" cy="2000548"/>
          </a:xfrm>
          <a:prstGeom prst="rect">
            <a:avLst/>
          </a:prstGeom>
          <a:noFill/>
        </p:spPr>
        <p:txBody>
          <a:bodyPr wrap="none" rtlCol="0">
            <a:spAutoFit/>
          </a:bodyPr>
          <a:lstStyle/>
          <a:p>
            <a:r>
              <a:rPr lang="en-US" sz="2800" b="1" dirty="0" smtClean="0"/>
              <a:t>Anthropogenic disaster : </a:t>
            </a:r>
          </a:p>
          <a:p>
            <a:r>
              <a:rPr lang="en-US" sz="2400" dirty="0" smtClean="0">
                <a:solidFill>
                  <a:srgbClr val="FF0000"/>
                </a:solidFill>
              </a:rPr>
              <a:t>Industrial accidents</a:t>
            </a:r>
          </a:p>
          <a:p>
            <a:r>
              <a:rPr lang="en-US" sz="2400" dirty="0" smtClean="0">
                <a:solidFill>
                  <a:srgbClr val="FF0000"/>
                </a:solidFill>
              </a:rPr>
              <a:t>War, riots, terrorism</a:t>
            </a:r>
          </a:p>
          <a:p>
            <a:r>
              <a:rPr lang="en-US" sz="2400" dirty="0" smtClean="0">
                <a:solidFill>
                  <a:srgbClr val="FF0000"/>
                </a:solidFill>
              </a:rPr>
              <a:t>Toxic spills</a:t>
            </a:r>
          </a:p>
          <a:p>
            <a:r>
              <a:rPr lang="en-US" sz="2400" dirty="0" smtClean="0">
                <a:solidFill>
                  <a:srgbClr val="FF0000"/>
                </a:solidFill>
              </a:rPr>
              <a:t>Accidents</a:t>
            </a:r>
            <a:endParaRPr lang="en-US" sz="2400" dirty="0"/>
          </a:p>
        </p:txBody>
      </p:sp>
      <p:sp>
        <p:nvSpPr>
          <p:cNvPr id="8194" name="AutoShape 2" descr="http://i.ytimg.com/vi/oRiLLd2hX0E/maxresdefault.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6" name="Picture 4" descr="http://i.ytimg.com/vi/oRiLLd2hX0E/maxresdefault.jpg"/>
          <p:cNvPicPr>
            <a:picLocks noChangeAspect="1" noChangeArrowheads="1"/>
          </p:cNvPicPr>
          <p:nvPr/>
        </p:nvPicPr>
        <p:blipFill>
          <a:blip r:embed="rId2"/>
          <a:srcRect/>
          <a:stretch>
            <a:fillRect/>
          </a:stretch>
        </p:blipFill>
        <p:spPr bwMode="auto">
          <a:xfrm>
            <a:off x="3090333" y="3429000"/>
            <a:ext cx="5825067" cy="3276600"/>
          </a:xfrm>
          <a:prstGeom prst="rect">
            <a:avLst/>
          </a:prstGeom>
          <a:noFill/>
        </p:spPr>
      </p:pic>
      <p:sp>
        <p:nvSpPr>
          <p:cNvPr id="8198" name="AutoShape 6" descr="http://doukas.civil.auth.gr/iag_sc41_sg41/Anthropogenic_Disasters_files/shapeimage_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200" name="Picture 8" descr="http://doukas.civil.auth.gr/iag_sc41_sg41/Anthropogenic_Disasters_files/shapeimage_1.png"/>
          <p:cNvPicPr>
            <a:picLocks noChangeAspect="1" noChangeArrowheads="1"/>
          </p:cNvPicPr>
          <p:nvPr/>
        </p:nvPicPr>
        <p:blipFill>
          <a:blip r:embed="rId3"/>
          <a:srcRect/>
          <a:stretch>
            <a:fillRect/>
          </a:stretch>
        </p:blipFill>
        <p:spPr bwMode="auto">
          <a:xfrm>
            <a:off x="5600700" y="0"/>
            <a:ext cx="3543300" cy="23622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 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28600"/>
            <a:ext cx="7772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9045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066800"/>
            <a:ext cx="8610600" cy="2800767"/>
          </a:xfrm>
          <a:prstGeom prst="rect">
            <a:avLst/>
          </a:prstGeom>
          <a:noFill/>
        </p:spPr>
        <p:txBody>
          <a:bodyPr wrap="square" rtlCol="0">
            <a:spAutoFit/>
          </a:bodyPr>
          <a:lstStyle/>
          <a:p>
            <a:r>
              <a:rPr lang="en-US" sz="3200" b="1" dirty="0" smtClean="0">
                <a:solidFill>
                  <a:srgbClr val="FF0000"/>
                </a:solidFill>
              </a:rPr>
              <a:t>Causes: </a:t>
            </a:r>
          </a:p>
          <a:p>
            <a:pPr>
              <a:buFont typeface="Wingdings" pitchFamily="2" charset="2"/>
              <a:buChar char="§"/>
            </a:pPr>
            <a:r>
              <a:rPr lang="en-US" sz="2400" dirty="0" smtClean="0"/>
              <a:t>Sudden movement of hot gases and magma</a:t>
            </a:r>
          </a:p>
          <a:p>
            <a:pPr>
              <a:buFont typeface="Wingdings" pitchFamily="2" charset="2"/>
              <a:buChar char="§"/>
            </a:pPr>
            <a:r>
              <a:rPr lang="en-US" sz="2400" dirty="0" smtClean="0">
                <a:solidFill>
                  <a:srgbClr val="0070C0"/>
                </a:solidFill>
              </a:rPr>
              <a:t>Underground nuclear tests</a:t>
            </a:r>
          </a:p>
          <a:p>
            <a:pPr>
              <a:buFont typeface="Wingdings" pitchFamily="2" charset="2"/>
              <a:buChar char="§"/>
            </a:pPr>
            <a:r>
              <a:rPr lang="en-US" sz="2400" dirty="0" smtClean="0"/>
              <a:t>Volcanic activities</a:t>
            </a:r>
          </a:p>
          <a:p>
            <a:pPr>
              <a:buFont typeface="Wingdings" pitchFamily="2" charset="2"/>
              <a:buChar char="§"/>
            </a:pPr>
            <a:r>
              <a:rPr lang="en-US" sz="2400" dirty="0" smtClean="0">
                <a:solidFill>
                  <a:srgbClr val="0070C0"/>
                </a:solidFill>
              </a:rPr>
              <a:t>Stress caused by water pressure in dams</a:t>
            </a:r>
          </a:p>
          <a:p>
            <a:pPr>
              <a:buFont typeface="Wingdings" pitchFamily="2" charset="2"/>
              <a:buChar char="§"/>
            </a:pPr>
            <a:r>
              <a:rPr lang="en-US" sz="2400" dirty="0" smtClean="0">
                <a:solidFill>
                  <a:srgbClr val="0070C0"/>
                </a:solidFill>
              </a:rPr>
              <a:t>Deep well disposal of liquid waste</a:t>
            </a:r>
          </a:p>
          <a:p>
            <a:pPr>
              <a:buFont typeface="Wingdings" pitchFamily="2" charset="2"/>
              <a:buChar char="§"/>
            </a:pPr>
            <a:r>
              <a:rPr lang="en-US" sz="2400" dirty="0" smtClean="0"/>
              <a:t>Tectonic stress  generated by movement of tectonic plates</a:t>
            </a:r>
            <a:endParaRPr lang="en-US" sz="2400" dirty="0"/>
          </a:p>
        </p:txBody>
      </p:sp>
      <p:sp>
        <p:nvSpPr>
          <p:cNvPr id="4" name="TextBox 3"/>
          <p:cNvSpPr txBox="1"/>
          <p:nvPr/>
        </p:nvSpPr>
        <p:spPr>
          <a:xfrm>
            <a:off x="3352801" y="215378"/>
            <a:ext cx="5638800" cy="923330"/>
          </a:xfrm>
          <a:prstGeom prst="rect">
            <a:avLst/>
          </a:prstGeom>
          <a:noFill/>
        </p:spPr>
        <p:txBody>
          <a:bodyPr wrap="square" rtlCol="0">
            <a:spAutoFit/>
          </a:bodyPr>
          <a:lstStyle/>
          <a:p>
            <a:r>
              <a:rPr lang="en-US" b="1" dirty="0" smtClean="0"/>
              <a:t>Strong</a:t>
            </a:r>
            <a:r>
              <a:rPr lang="en-US" dirty="0" smtClean="0"/>
              <a:t>:  greater than 5.5, </a:t>
            </a:r>
            <a:r>
              <a:rPr lang="en-US" b="1" dirty="0" smtClean="0"/>
              <a:t>Destructive: </a:t>
            </a:r>
            <a:r>
              <a:rPr lang="en-US" dirty="0" smtClean="0"/>
              <a:t>&gt;6.2, </a:t>
            </a:r>
            <a:r>
              <a:rPr lang="en-US" b="1" dirty="0" smtClean="0"/>
              <a:t>Disastrous: </a:t>
            </a:r>
            <a:r>
              <a:rPr lang="en-US" dirty="0" smtClean="0"/>
              <a:t>&gt;7, </a:t>
            </a:r>
            <a:r>
              <a:rPr lang="en-US" b="1" dirty="0" smtClean="0"/>
              <a:t>Catastrophic: </a:t>
            </a:r>
            <a:r>
              <a:rPr lang="en-US" dirty="0" smtClean="0"/>
              <a:t>&gt;8.1 </a:t>
            </a:r>
            <a:br>
              <a:rPr lang="en-US" dirty="0" smtClean="0"/>
            </a:br>
            <a:endParaRPr lang="en-US" dirty="0"/>
          </a:p>
        </p:txBody>
      </p:sp>
      <p:sp>
        <p:nvSpPr>
          <p:cNvPr id="5" name="TextBox 4"/>
          <p:cNvSpPr txBox="1"/>
          <p:nvPr/>
        </p:nvSpPr>
        <p:spPr>
          <a:xfrm>
            <a:off x="346733" y="4006958"/>
            <a:ext cx="5117363" cy="2062103"/>
          </a:xfrm>
          <a:prstGeom prst="rect">
            <a:avLst/>
          </a:prstGeom>
          <a:noFill/>
        </p:spPr>
        <p:txBody>
          <a:bodyPr wrap="none" rtlCol="0">
            <a:spAutoFit/>
          </a:bodyPr>
          <a:lstStyle/>
          <a:p>
            <a:r>
              <a:rPr lang="en-US" sz="3200" b="1" dirty="0" smtClean="0">
                <a:solidFill>
                  <a:srgbClr val="FF0000"/>
                </a:solidFill>
              </a:rPr>
              <a:t>Effect: </a:t>
            </a:r>
          </a:p>
          <a:p>
            <a:pPr>
              <a:buFont typeface="Wingdings" pitchFamily="2" charset="2"/>
              <a:buChar char="§"/>
            </a:pPr>
            <a:r>
              <a:rPr lang="en-US" sz="2400" dirty="0" smtClean="0"/>
              <a:t>Destruction and demolition</a:t>
            </a:r>
          </a:p>
          <a:p>
            <a:pPr>
              <a:buFont typeface="Wingdings" pitchFamily="2" charset="2"/>
              <a:buChar char="§"/>
            </a:pPr>
            <a:r>
              <a:rPr lang="en-US" sz="2400" dirty="0" smtClean="0"/>
              <a:t>Loss of human life</a:t>
            </a:r>
          </a:p>
          <a:p>
            <a:pPr>
              <a:buFont typeface="Wingdings" pitchFamily="2" charset="2"/>
              <a:buChar char="§"/>
            </a:pPr>
            <a:r>
              <a:rPr lang="en-US" sz="2400" dirty="0" smtClean="0"/>
              <a:t>Increase incident of fire and landslides</a:t>
            </a:r>
          </a:p>
          <a:p>
            <a:pPr>
              <a:buFont typeface="Wingdings" pitchFamily="2" charset="2"/>
              <a:buChar char="§"/>
            </a:pPr>
            <a:r>
              <a:rPr lang="en-US" sz="2400" dirty="0" smtClean="0"/>
              <a:t>Tsunami</a:t>
            </a:r>
            <a:endParaRPr lang="en-US" sz="2400" dirty="0"/>
          </a:p>
        </p:txBody>
      </p:sp>
      <p:pic>
        <p:nvPicPr>
          <p:cNvPr id="7170" name="Picture 2" descr="http://t3.gstatic.com/images?q=tbn:ANd9GcQMwxt6VFdsVQ3WQLzGW8qB5he7bs9_BcjC4dbgQu0LtHcMutKM"/>
          <p:cNvPicPr>
            <a:picLocks noChangeAspect="1" noChangeArrowheads="1"/>
          </p:cNvPicPr>
          <p:nvPr/>
        </p:nvPicPr>
        <p:blipFill>
          <a:blip r:embed="rId2"/>
          <a:srcRect/>
          <a:stretch>
            <a:fillRect/>
          </a:stretch>
        </p:blipFill>
        <p:spPr bwMode="auto">
          <a:xfrm>
            <a:off x="5562600" y="4062165"/>
            <a:ext cx="3626368" cy="2514600"/>
          </a:xfrm>
          <a:prstGeom prst="rect">
            <a:avLst/>
          </a:prstGeom>
          <a:noFill/>
        </p:spPr>
      </p:pic>
      <p:sp>
        <p:nvSpPr>
          <p:cNvPr id="7" name="TextBox 6"/>
          <p:cNvSpPr txBox="1"/>
          <p:nvPr/>
        </p:nvSpPr>
        <p:spPr>
          <a:xfrm>
            <a:off x="228600" y="210234"/>
            <a:ext cx="2676815" cy="646331"/>
          </a:xfrm>
          <a:prstGeom prst="rect">
            <a:avLst/>
          </a:prstGeom>
          <a:solidFill>
            <a:schemeClr val="accent1">
              <a:lumMod val="40000"/>
              <a:lumOff val="60000"/>
            </a:schemeClr>
          </a:solidFill>
        </p:spPr>
        <p:txBody>
          <a:bodyPr wrap="square" rtlCol="0">
            <a:spAutoFit/>
          </a:bodyPr>
          <a:lstStyle/>
          <a:p>
            <a:r>
              <a:rPr lang="en-US" sz="3600" b="1" dirty="0" smtClean="0"/>
              <a:t>Earthquake</a:t>
            </a:r>
            <a:endParaRPr lang="en-US" sz="36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9761" y="457200"/>
            <a:ext cx="8401840" cy="2062103"/>
          </a:xfrm>
          <a:prstGeom prst="rect">
            <a:avLst/>
          </a:prstGeom>
          <a:noFill/>
        </p:spPr>
        <p:txBody>
          <a:bodyPr wrap="square" rtlCol="0">
            <a:spAutoFit/>
          </a:bodyPr>
          <a:lstStyle/>
          <a:p>
            <a:r>
              <a:rPr lang="en-US" sz="3200" b="1" dirty="0" smtClean="0">
                <a:solidFill>
                  <a:srgbClr val="FF0000"/>
                </a:solidFill>
              </a:rPr>
              <a:t>Management: </a:t>
            </a:r>
          </a:p>
          <a:p>
            <a:pPr>
              <a:buFont typeface="Wingdings" pitchFamily="2" charset="2"/>
              <a:buChar char="§"/>
            </a:pPr>
            <a:r>
              <a:rPr lang="en-US" sz="2400" dirty="0" smtClean="0"/>
              <a:t>Earthquake prone area should be recognized, appropriately designed building</a:t>
            </a:r>
          </a:p>
          <a:p>
            <a:pPr>
              <a:buFont typeface="Wingdings" pitchFamily="2" charset="2"/>
              <a:buChar char="§"/>
            </a:pPr>
            <a:r>
              <a:rPr lang="en-US" sz="2400" dirty="0" smtClean="0"/>
              <a:t>Appropriate relief measure</a:t>
            </a:r>
          </a:p>
          <a:p>
            <a:pPr>
              <a:buFont typeface="Wingdings" pitchFamily="2" charset="2"/>
              <a:buChar char="§"/>
            </a:pPr>
            <a:r>
              <a:rPr lang="en-US" sz="2400" dirty="0" smtClean="0"/>
              <a:t>Awareness</a:t>
            </a:r>
          </a:p>
        </p:txBody>
      </p:sp>
      <p:sp>
        <p:nvSpPr>
          <p:cNvPr id="6146" name="AutoShape 2" descr="https://www.washington.edu/uwem/files/2014/02/quake.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https://www.washington.edu/uwem/files/2014/02/quake.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50" name="Picture 6" descr="https://www.washington.edu/uwem/files/2014/02/quake.gif"/>
          <p:cNvPicPr>
            <a:picLocks noChangeAspect="1" noChangeArrowheads="1"/>
          </p:cNvPicPr>
          <p:nvPr/>
        </p:nvPicPr>
        <p:blipFill>
          <a:blip r:embed="rId2"/>
          <a:srcRect/>
          <a:stretch>
            <a:fillRect/>
          </a:stretch>
        </p:blipFill>
        <p:spPr bwMode="auto">
          <a:xfrm>
            <a:off x="7315200" y="1981200"/>
            <a:ext cx="1371600" cy="4000501"/>
          </a:xfrm>
          <a:prstGeom prst="rect">
            <a:avLst/>
          </a:prstGeom>
          <a:noFill/>
        </p:spPr>
      </p:pic>
      <p:pic>
        <p:nvPicPr>
          <p:cNvPr id="6152" name="Picture 8" descr="http://www.sristi.org/c_images/india4.jpg"/>
          <p:cNvPicPr>
            <a:picLocks noChangeAspect="1" noChangeArrowheads="1"/>
          </p:cNvPicPr>
          <p:nvPr/>
        </p:nvPicPr>
        <p:blipFill>
          <a:blip r:embed="rId3"/>
          <a:srcRect/>
          <a:stretch>
            <a:fillRect/>
          </a:stretch>
        </p:blipFill>
        <p:spPr bwMode="auto">
          <a:xfrm>
            <a:off x="2819400" y="3657600"/>
            <a:ext cx="3733800" cy="2628900"/>
          </a:xfrm>
          <a:prstGeom prst="rect">
            <a:avLst/>
          </a:prstGeom>
          <a:noFill/>
        </p:spPr>
      </p:pic>
      <p:sp>
        <p:nvSpPr>
          <p:cNvPr id="6154" name="AutoShape 10" descr="https://encrypted-tbn2.gstatic.com/images?q=tbn:ANd9GcQWUz9pmf2lVv50FRaBLQEcgIECqg_q0Es67NAyADZvyVwPck5Tb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56" name="Picture 12" descr="https://encrypted-tbn2.gstatic.com/images?q=tbn:ANd9GcQWUz9pmf2lVv50FRaBLQEcgIECqg_q0Es67NAyADZvyVwPck5TbA"/>
          <p:cNvPicPr>
            <a:picLocks noChangeAspect="1" noChangeArrowheads="1"/>
          </p:cNvPicPr>
          <p:nvPr/>
        </p:nvPicPr>
        <p:blipFill>
          <a:blip r:embed="rId4"/>
          <a:srcRect/>
          <a:stretch>
            <a:fillRect/>
          </a:stretch>
        </p:blipFill>
        <p:spPr bwMode="auto">
          <a:xfrm>
            <a:off x="509752" y="2734331"/>
            <a:ext cx="2057400" cy="221932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upload.wikimedia.org/wikipedia/commons/1/17/Diagram_showing_ten_indicators_of_global_warming.png"/>
          <p:cNvPicPr>
            <a:picLocks noChangeAspect="1" noChangeArrowheads="1"/>
          </p:cNvPicPr>
          <p:nvPr/>
        </p:nvPicPr>
        <p:blipFill>
          <a:blip r:embed="rId2" cstate="print"/>
          <a:srcRect/>
          <a:stretch>
            <a:fillRect/>
          </a:stretch>
        </p:blipFill>
        <p:spPr bwMode="auto">
          <a:xfrm>
            <a:off x="457200" y="152400"/>
            <a:ext cx="8305800" cy="3059821"/>
          </a:xfrm>
          <a:prstGeom prst="rect">
            <a:avLst/>
          </a:prstGeom>
          <a:noFill/>
        </p:spPr>
      </p:pic>
      <p:sp>
        <p:nvSpPr>
          <p:cNvPr id="4" name="TextBox 3"/>
          <p:cNvSpPr txBox="1"/>
          <p:nvPr/>
        </p:nvSpPr>
        <p:spPr>
          <a:xfrm>
            <a:off x="228600" y="3352800"/>
            <a:ext cx="8763000" cy="3139321"/>
          </a:xfrm>
          <a:prstGeom prst="rect">
            <a:avLst/>
          </a:prstGeom>
          <a:noFill/>
        </p:spPr>
        <p:txBody>
          <a:bodyPr wrap="square" rtlCol="0">
            <a:spAutoFit/>
          </a:bodyPr>
          <a:lstStyle/>
          <a:p>
            <a:pPr algn="just"/>
            <a:r>
              <a:rPr lang="en-US" b="1" dirty="0" smtClean="0">
                <a:solidFill>
                  <a:srgbClr val="FF0000"/>
                </a:solidFill>
              </a:rPr>
              <a:t>Green House gases                            Sources</a:t>
            </a:r>
          </a:p>
          <a:p>
            <a:pPr algn="just"/>
            <a:endParaRPr lang="en-US" dirty="0"/>
          </a:p>
          <a:p>
            <a:pPr algn="just"/>
            <a:r>
              <a:rPr lang="en-US" b="1" dirty="0" smtClean="0">
                <a:solidFill>
                  <a:srgbClr val="FF0000"/>
                </a:solidFill>
              </a:rPr>
              <a:t>Carbon Dioxide                                   </a:t>
            </a:r>
            <a:r>
              <a:rPr lang="en-US" dirty="0" smtClean="0"/>
              <a:t>Fossil fuel burning, Industrial process, Deforestation</a:t>
            </a:r>
          </a:p>
          <a:p>
            <a:pPr algn="just"/>
            <a:r>
              <a:rPr lang="en-US" b="1" dirty="0" smtClean="0">
                <a:solidFill>
                  <a:srgbClr val="0070C0"/>
                </a:solidFill>
              </a:rPr>
              <a:t>Methane   </a:t>
            </a:r>
            <a:r>
              <a:rPr lang="en-US" dirty="0" smtClean="0">
                <a:solidFill>
                  <a:srgbClr val="0070C0"/>
                </a:solidFill>
              </a:rPr>
              <a:t>                                           Livestock, paddy field, Biomass burning, transport</a:t>
            </a:r>
          </a:p>
          <a:p>
            <a:pPr algn="just"/>
            <a:r>
              <a:rPr lang="en-US" dirty="0">
                <a:solidFill>
                  <a:srgbClr val="0070C0"/>
                </a:solidFill>
              </a:rPr>
              <a:t> </a:t>
            </a:r>
            <a:r>
              <a:rPr lang="en-US" dirty="0" smtClean="0">
                <a:solidFill>
                  <a:srgbClr val="0070C0"/>
                </a:solidFill>
              </a:rPr>
              <a:t>                                                             and handling of natural gas, coal mining, sewage or</a:t>
            </a:r>
          </a:p>
          <a:p>
            <a:pPr algn="just"/>
            <a:r>
              <a:rPr lang="en-US" dirty="0">
                <a:solidFill>
                  <a:srgbClr val="0070C0"/>
                </a:solidFill>
              </a:rPr>
              <a:t> </a:t>
            </a:r>
            <a:r>
              <a:rPr lang="en-US" dirty="0" smtClean="0">
                <a:solidFill>
                  <a:srgbClr val="0070C0"/>
                </a:solidFill>
              </a:rPr>
              <a:t>                                                             landfills</a:t>
            </a:r>
          </a:p>
          <a:p>
            <a:pPr algn="just"/>
            <a:r>
              <a:rPr lang="en-US" b="1" dirty="0" smtClean="0"/>
              <a:t>CFC’s    </a:t>
            </a:r>
            <a:r>
              <a:rPr lang="en-US" dirty="0" smtClean="0"/>
              <a:t>                                                 Refrigeration, Foams, Aerosols, Solvents</a:t>
            </a:r>
          </a:p>
          <a:p>
            <a:pPr algn="just"/>
            <a:r>
              <a:rPr lang="en-US" b="1" dirty="0" err="1" smtClean="0">
                <a:solidFill>
                  <a:srgbClr val="002060"/>
                </a:solidFill>
              </a:rPr>
              <a:t>NOx</a:t>
            </a:r>
            <a:r>
              <a:rPr lang="en-US" b="1" dirty="0" smtClean="0">
                <a:solidFill>
                  <a:srgbClr val="002060"/>
                </a:solidFill>
              </a:rPr>
              <a:t>  </a:t>
            </a:r>
            <a:r>
              <a:rPr lang="en-US" dirty="0" smtClean="0">
                <a:solidFill>
                  <a:srgbClr val="002060"/>
                </a:solidFill>
              </a:rPr>
              <a:t>                                                     Fossil fuel burning, Biomass burning, deforestation,</a:t>
            </a:r>
          </a:p>
          <a:p>
            <a:pPr algn="just"/>
            <a:r>
              <a:rPr lang="en-US" dirty="0">
                <a:solidFill>
                  <a:srgbClr val="002060"/>
                </a:solidFill>
              </a:rPr>
              <a:t> </a:t>
            </a:r>
            <a:r>
              <a:rPr lang="en-US" dirty="0" smtClean="0">
                <a:solidFill>
                  <a:srgbClr val="002060"/>
                </a:solidFill>
              </a:rPr>
              <a:t>                                                              manure management  </a:t>
            </a:r>
          </a:p>
          <a:p>
            <a:pPr algn="just"/>
            <a:r>
              <a:rPr lang="en-US" b="1" dirty="0" smtClean="0">
                <a:solidFill>
                  <a:srgbClr val="FF0000"/>
                </a:solidFill>
              </a:rPr>
              <a:t>Water </a:t>
            </a:r>
            <a:r>
              <a:rPr lang="en-US" b="1" dirty="0" err="1" smtClean="0">
                <a:solidFill>
                  <a:srgbClr val="FF0000"/>
                </a:solidFill>
              </a:rPr>
              <a:t>Vapours</a:t>
            </a:r>
            <a:endParaRPr lang="en-US" b="1" dirty="0" smtClean="0">
              <a:solidFill>
                <a:srgbClr val="FF0000"/>
              </a:solidFill>
            </a:endParaRPr>
          </a:p>
          <a:p>
            <a:pPr algn="just"/>
            <a:r>
              <a:rPr lang="en-US" b="1" dirty="0" smtClean="0">
                <a:solidFill>
                  <a:srgbClr val="002060"/>
                </a:solidFill>
              </a:rPr>
              <a:t>Ozone</a:t>
            </a:r>
            <a:endParaRPr lang="en-US" b="1" dirty="0">
              <a:solidFill>
                <a:srgbClr val="00206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1954381" cy="584775"/>
          </a:xfrm>
          <a:prstGeom prst="rect">
            <a:avLst/>
          </a:prstGeom>
          <a:solidFill>
            <a:schemeClr val="accent1">
              <a:lumMod val="40000"/>
              <a:lumOff val="60000"/>
            </a:schemeClr>
          </a:solidFill>
        </p:spPr>
        <p:txBody>
          <a:bodyPr wrap="none" rtlCol="0">
            <a:spAutoFit/>
          </a:bodyPr>
          <a:lstStyle/>
          <a:p>
            <a:r>
              <a:rPr lang="en-US" sz="3200" b="1" dirty="0" smtClean="0"/>
              <a:t>Landslides</a:t>
            </a:r>
            <a:endParaRPr lang="en-US" sz="3200" b="1" dirty="0"/>
          </a:p>
        </p:txBody>
      </p:sp>
      <p:sp>
        <p:nvSpPr>
          <p:cNvPr id="3" name="TextBox 2"/>
          <p:cNvSpPr txBox="1"/>
          <p:nvPr/>
        </p:nvSpPr>
        <p:spPr>
          <a:xfrm>
            <a:off x="457200" y="990600"/>
            <a:ext cx="3962400" cy="4154984"/>
          </a:xfrm>
          <a:prstGeom prst="rect">
            <a:avLst/>
          </a:prstGeom>
          <a:noFill/>
        </p:spPr>
        <p:txBody>
          <a:bodyPr wrap="square" rtlCol="0">
            <a:spAutoFit/>
          </a:bodyPr>
          <a:lstStyle/>
          <a:p>
            <a:r>
              <a:rPr lang="en-US" sz="2800" b="1" dirty="0" smtClean="0">
                <a:solidFill>
                  <a:srgbClr val="FF0000"/>
                </a:solidFill>
              </a:rPr>
              <a:t>Causes: </a:t>
            </a:r>
          </a:p>
          <a:p>
            <a:r>
              <a:rPr lang="en-US" sz="2400" b="1" dirty="0" smtClean="0">
                <a:solidFill>
                  <a:srgbClr val="0070C0"/>
                </a:solidFill>
              </a:rPr>
              <a:t>Natural cause:</a:t>
            </a:r>
          </a:p>
          <a:p>
            <a:pPr>
              <a:buFont typeface="Arial" pitchFamily="34" charset="0"/>
              <a:buChar char="•"/>
            </a:pPr>
            <a:r>
              <a:rPr lang="en-US" sz="2400" dirty="0" smtClean="0"/>
              <a:t> Earthquake</a:t>
            </a:r>
          </a:p>
          <a:p>
            <a:pPr>
              <a:buFont typeface="Arial" pitchFamily="34" charset="0"/>
              <a:buChar char="•"/>
            </a:pPr>
            <a:r>
              <a:rPr lang="en-US" sz="2400" dirty="0" smtClean="0"/>
              <a:t> Volcanoes</a:t>
            </a:r>
          </a:p>
          <a:p>
            <a:pPr>
              <a:buFont typeface="Arial" pitchFamily="34" charset="0"/>
              <a:buChar char="•"/>
            </a:pPr>
            <a:r>
              <a:rPr lang="en-US" sz="2400" dirty="0" smtClean="0"/>
              <a:t> Torrential rains and glaciers</a:t>
            </a:r>
          </a:p>
          <a:p>
            <a:pPr>
              <a:buFont typeface="Arial" pitchFamily="34" charset="0"/>
              <a:buChar char="•"/>
            </a:pPr>
            <a:endParaRPr lang="en-US" sz="2400" dirty="0" smtClean="0"/>
          </a:p>
          <a:p>
            <a:r>
              <a:rPr lang="en-US" sz="2400" b="1" dirty="0" smtClean="0">
                <a:solidFill>
                  <a:srgbClr val="0070C0"/>
                </a:solidFill>
              </a:rPr>
              <a:t>Anthropogenic cause:</a:t>
            </a:r>
          </a:p>
          <a:p>
            <a:pPr>
              <a:buFont typeface="Arial" pitchFamily="34" charset="0"/>
              <a:buChar char="•"/>
            </a:pPr>
            <a:r>
              <a:rPr lang="en-US" sz="2400" dirty="0" smtClean="0"/>
              <a:t> Dam, bridges, tunnels, roads</a:t>
            </a:r>
          </a:p>
          <a:p>
            <a:pPr>
              <a:buFont typeface="Arial" pitchFamily="34" charset="0"/>
              <a:buChar char="•"/>
            </a:pPr>
            <a:r>
              <a:rPr lang="en-US" sz="2400" dirty="0" smtClean="0"/>
              <a:t> Mining, use of  explosive</a:t>
            </a:r>
          </a:p>
          <a:p>
            <a:pPr>
              <a:buFont typeface="Arial" pitchFamily="34" charset="0"/>
              <a:buChar char="•"/>
            </a:pPr>
            <a:r>
              <a:rPr lang="en-US" sz="2400" dirty="0" smtClean="0"/>
              <a:t> Destruction of vegetation</a:t>
            </a:r>
          </a:p>
          <a:p>
            <a:endParaRPr lang="en-US" sz="2000" dirty="0" smtClean="0"/>
          </a:p>
        </p:txBody>
      </p:sp>
      <p:sp>
        <p:nvSpPr>
          <p:cNvPr id="4" name="TextBox 3"/>
          <p:cNvSpPr txBox="1"/>
          <p:nvPr/>
        </p:nvSpPr>
        <p:spPr>
          <a:xfrm>
            <a:off x="4572000" y="2971800"/>
            <a:ext cx="4393352" cy="2000548"/>
          </a:xfrm>
          <a:prstGeom prst="rect">
            <a:avLst/>
          </a:prstGeom>
          <a:noFill/>
        </p:spPr>
        <p:txBody>
          <a:bodyPr wrap="square" rtlCol="0">
            <a:spAutoFit/>
          </a:bodyPr>
          <a:lstStyle/>
          <a:p>
            <a:r>
              <a:rPr lang="en-US" sz="2800" b="1" dirty="0" smtClean="0">
                <a:solidFill>
                  <a:srgbClr val="FF0000"/>
                </a:solidFill>
              </a:rPr>
              <a:t>Effects: </a:t>
            </a:r>
          </a:p>
          <a:p>
            <a:pPr>
              <a:buFont typeface="Arial" pitchFamily="34" charset="0"/>
              <a:buChar char="•"/>
            </a:pPr>
            <a:r>
              <a:rPr lang="en-US" sz="2400" dirty="0" smtClean="0"/>
              <a:t> Debris</a:t>
            </a:r>
          </a:p>
          <a:p>
            <a:pPr>
              <a:buFont typeface="Arial" pitchFamily="34" charset="0"/>
              <a:buChar char="•"/>
            </a:pPr>
            <a:r>
              <a:rPr lang="en-US" sz="2400" dirty="0" smtClean="0"/>
              <a:t> Damage buildings</a:t>
            </a:r>
          </a:p>
          <a:p>
            <a:pPr>
              <a:buFont typeface="Arial" pitchFamily="34" charset="0"/>
              <a:buChar char="•"/>
            </a:pPr>
            <a:r>
              <a:rPr lang="en-US" sz="2400" dirty="0" smtClean="0"/>
              <a:t> flood</a:t>
            </a:r>
          </a:p>
          <a:p>
            <a:pPr>
              <a:buFont typeface="Arial" pitchFamily="34" charset="0"/>
              <a:buChar char="•"/>
            </a:pPr>
            <a:r>
              <a:rPr lang="en-US" sz="2400" dirty="0" smtClean="0"/>
              <a:t> damage crop and agriculture</a:t>
            </a:r>
          </a:p>
        </p:txBody>
      </p:sp>
      <p:pic>
        <p:nvPicPr>
          <p:cNvPr id="5122" name="Picture 2" descr="https://encrypted-tbn1.gstatic.com/images?q=tbn:ANd9GcSxmxVfP94ORZTh2sn4IhdEtyXsNamIBU61SfSw8Ow8tzkmVk1Nxw"/>
          <p:cNvPicPr>
            <a:picLocks noChangeAspect="1" noChangeArrowheads="1"/>
          </p:cNvPicPr>
          <p:nvPr/>
        </p:nvPicPr>
        <p:blipFill>
          <a:blip r:embed="rId2"/>
          <a:srcRect/>
          <a:stretch>
            <a:fillRect/>
          </a:stretch>
        </p:blipFill>
        <p:spPr bwMode="auto">
          <a:xfrm>
            <a:off x="4572000" y="152400"/>
            <a:ext cx="4419600" cy="2743200"/>
          </a:xfrm>
          <a:prstGeom prst="rect">
            <a:avLst/>
          </a:prstGeom>
          <a:noFill/>
        </p:spPr>
      </p:pic>
      <p:sp>
        <p:nvSpPr>
          <p:cNvPr id="6" name="TextBox 5"/>
          <p:cNvSpPr txBox="1"/>
          <p:nvPr/>
        </p:nvSpPr>
        <p:spPr>
          <a:xfrm>
            <a:off x="457200" y="4800600"/>
            <a:ext cx="3662349" cy="2000548"/>
          </a:xfrm>
          <a:prstGeom prst="rect">
            <a:avLst/>
          </a:prstGeom>
          <a:noFill/>
        </p:spPr>
        <p:txBody>
          <a:bodyPr wrap="none" rtlCol="0">
            <a:spAutoFit/>
          </a:bodyPr>
          <a:lstStyle/>
          <a:p>
            <a:r>
              <a:rPr lang="en-US" sz="2800" b="1" dirty="0" smtClean="0">
                <a:solidFill>
                  <a:srgbClr val="FF0000"/>
                </a:solidFill>
              </a:rPr>
              <a:t>Management: </a:t>
            </a:r>
          </a:p>
          <a:p>
            <a:pPr>
              <a:buFont typeface="Arial" pitchFamily="34" charset="0"/>
              <a:buChar char="•"/>
            </a:pPr>
            <a:r>
              <a:rPr lang="en-US" sz="2400" dirty="0" smtClean="0"/>
              <a:t> Remote sensing technique</a:t>
            </a:r>
          </a:p>
          <a:p>
            <a:pPr>
              <a:buFont typeface="Arial" pitchFamily="34" charset="0"/>
              <a:buChar char="•"/>
            </a:pPr>
            <a:r>
              <a:rPr lang="en-US" sz="2400" dirty="0" smtClean="0"/>
              <a:t> Right construction</a:t>
            </a:r>
          </a:p>
          <a:p>
            <a:pPr>
              <a:buFont typeface="Arial" pitchFamily="34" charset="0"/>
              <a:buChar char="•"/>
            </a:pPr>
            <a:r>
              <a:rPr lang="en-US" sz="2400" dirty="0" smtClean="0"/>
              <a:t> Regulating flow of water</a:t>
            </a:r>
          </a:p>
          <a:p>
            <a:pPr>
              <a:buFont typeface="Arial" pitchFamily="34" charset="0"/>
              <a:buChar char="•"/>
            </a:pPr>
            <a:r>
              <a:rPr lang="en-US" sz="2400" dirty="0" smtClean="0"/>
              <a:t> Relief measure</a:t>
            </a:r>
          </a:p>
        </p:txBody>
      </p:sp>
      <p:pic>
        <p:nvPicPr>
          <p:cNvPr id="5124" name="Picture 4" descr="http://2.bp.blogspot.com/-mHyr-81dOo4/U99PP358InI/AAAAAAAAMZQ/6_ZP5oXTQyo/s1600/Jure_landslide_natural_calamities.jpg"/>
          <p:cNvPicPr>
            <a:picLocks noChangeAspect="1" noChangeArrowheads="1"/>
          </p:cNvPicPr>
          <p:nvPr/>
        </p:nvPicPr>
        <p:blipFill>
          <a:blip r:embed="rId3"/>
          <a:srcRect/>
          <a:stretch>
            <a:fillRect/>
          </a:stretch>
        </p:blipFill>
        <p:spPr bwMode="auto">
          <a:xfrm>
            <a:off x="5410200" y="4876800"/>
            <a:ext cx="3581400" cy="188595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17138"/>
            <a:ext cx="5365832" cy="1692771"/>
          </a:xfrm>
          <a:prstGeom prst="rect">
            <a:avLst/>
          </a:prstGeom>
          <a:noFill/>
        </p:spPr>
        <p:txBody>
          <a:bodyPr wrap="square" rtlCol="0">
            <a:spAutoFit/>
          </a:bodyPr>
          <a:lstStyle/>
          <a:p>
            <a:r>
              <a:rPr lang="en-US" sz="3200" b="1" dirty="0" smtClean="0"/>
              <a:t>Types:</a:t>
            </a:r>
          </a:p>
          <a:p>
            <a:pPr>
              <a:buFont typeface="Arial" pitchFamily="34" charset="0"/>
              <a:buChar char="•"/>
            </a:pPr>
            <a:r>
              <a:rPr lang="en-US" sz="2400" dirty="0" smtClean="0"/>
              <a:t>Flash flood</a:t>
            </a:r>
          </a:p>
          <a:p>
            <a:pPr>
              <a:buFont typeface="Arial" pitchFamily="34" charset="0"/>
              <a:buChar char="•"/>
            </a:pPr>
            <a:r>
              <a:rPr lang="en-US" sz="2400" dirty="0" smtClean="0"/>
              <a:t>River flood</a:t>
            </a:r>
          </a:p>
          <a:p>
            <a:pPr>
              <a:buFont typeface="Arial" pitchFamily="34" charset="0"/>
              <a:buChar char="•"/>
            </a:pPr>
            <a:r>
              <a:rPr lang="en-US" sz="2400" dirty="0" smtClean="0"/>
              <a:t>Coastal flood</a:t>
            </a:r>
            <a:endParaRPr lang="en-US" sz="2400" dirty="0"/>
          </a:p>
        </p:txBody>
      </p:sp>
      <p:sp>
        <p:nvSpPr>
          <p:cNvPr id="3" name="TextBox 2"/>
          <p:cNvSpPr txBox="1"/>
          <p:nvPr/>
        </p:nvSpPr>
        <p:spPr>
          <a:xfrm>
            <a:off x="381000" y="152400"/>
            <a:ext cx="1439818" cy="646331"/>
          </a:xfrm>
          <a:prstGeom prst="rect">
            <a:avLst/>
          </a:prstGeom>
          <a:solidFill>
            <a:schemeClr val="accent1">
              <a:lumMod val="40000"/>
              <a:lumOff val="60000"/>
            </a:schemeClr>
          </a:solidFill>
        </p:spPr>
        <p:txBody>
          <a:bodyPr wrap="none" rtlCol="0">
            <a:spAutoFit/>
          </a:bodyPr>
          <a:lstStyle/>
          <a:p>
            <a:r>
              <a:rPr lang="en-US" sz="3600" b="1" dirty="0" smtClean="0"/>
              <a:t>Floods</a:t>
            </a:r>
            <a:endParaRPr lang="en-US" sz="3600" b="1" dirty="0"/>
          </a:p>
        </p:txBody>
      </p:sp>
      <p:pic>
        <p:nvPicPr>
          <p:cNvPr id="4098" name="Picture 2" descr="http://s3.firstpost.in/wp-content/uploads/2013/06/6Floods_India_PTI.jpg"/>
          <p:cNvPicPr>
            <a:picLocks noChangeAspect="1" noChangeArrowheads="1"/>
          </p:cNvPicPr>
          <p:nvPr/>
        </p:nvPicPr>
        <p:blipFill>
          <a:blip r:embed="rId2"/>
          <a:srcRect/>
          <a:stretch>
            <a:fillRect/>
          </a:stretch>
        </p:blipFill>
        <p:spPr bwMode="auto">
          <a:xfrm>
            <a:off x="5645369" y="145104"/>
            <a:ext cx="3346231" cy="2064696"/>
          </a:xfrm>
          <a:prstGeom prst="rect">
            <a:avLst/>
          </a:prstGeom>
          <a:noFill/>
        </p:spPr>
      </p:pic>
      <p:sp>
        <p:nvSpPr>
          <p:cNvPr id="5" name="TextBox 4"/>
          <p:cNvSpPr txBox="1"/>
          <p:nvPr/>
        </p:nvSpPr>
        <p:spPr>
          <a:xfrm>
            <a:off x="3767658" y="2362200"/>
            <a:ext cx="5365832" cy="2369880"/>
          </a:xfrm>
          <a:prstGeom prst="rect">
            <a:avLst/>
          </a:prstGeom>
          <a:noFill/>
        </p:spPr>
        <p:txBody>
          <a:bodyPr wrap="square" rtlCol="0">
            <a:spAutoFit/>
          </a:bodyPr>
          <a:lstStyle/>
          <a:p>
            <a:pPr algn="r"/>
            <a:r>
              <a:rPr lang="en-US" sz="2800" b="1" dirty="0" smtClean="0"/>
              <a:t>causes:</a:t>
            </a:r>
          </a:p>
          <a:p>
            <a:pPr algn="r">
              <a:buFont typeface="Arial" pitchFamily="34" charset="0"/>
              <a:buChar char="•"/>
            </a:pPr>
            <a:r>
              <a:rPr lang="en-US" sz="2000" dirty="0" smtClean="0"/>
              <a:t> Deforestation</a:t>
            </a:r>
          </a:p>
          <a:p>
            <a:pPr algn="r">
              <a:buFont typeface="Arial" pitchFamily="34" charset="0"/>
              <a:buChar char="•"/>
            </a:pPr>
            <a:r>
              <a:rPr lang="en-US" sz="2000" dirty="0" smtClean="0"/>
              <a:t> Urbanization</a:t>
            </a:r>
          </a:p>
          <a:p>
            <a:pPr algn="r">
              <a:buFont typeface="Arial" pitchFamily="34" charset="0"/>
              <a:buChar char="•"/>
            </a:pPr>
            <a:r>
              <a:rPr lang="en-US" sz="2000" dirty="0" smtClean="0"/>
              <a:t> Change in river course</a:t>
            </a:r>
          </a:p>
          <a:p>
            <a:pPr algn="r">
              <a:buFont typeface="Arial" pitchFamily="34" charset="0"/>
              <a:buChar char="•"/>
            </a:pPr>
            <a:r>
              <a:rPr lang="en-US" sz="2000" dirty="0" smtClean="0"/>
              <a:t> Riparian Dams</a:t>
            </a:r>
          </a:p>
          <a:p>
            <a:pPr algn="r">
              <a:buFont typeface="Arial" pitchFamily="34" charset="0"/>
              <a:buChar char="•"/>
            </a:pPr>
            <a:r>
              <a:rPr lang="en-US" sz="2000" dirty="0" smtClean="0"/>
              <a:t> Man made impediments in river channels</a:t>
            </a:r>
          </a:p>
          <a:p>
            <a:pPr algn="r">
              <a:buFont typeface="Arial" pitchFamily="34" charset="0"/>
              <a:buChar char="•"/>
            </a:pPr>
            <a:r>
              <a:rPr lang="en-US" sz="2000" dirty="0" smtClean="0"/>
              <a:t> Uncertainty of rain</a:t>
            </a:r>
            <a:endParaRPr lang="en-US" sz="2000" dirty="0"/>
          </a:p>
        </p:txBody>
      </p:sp>
      <p:sp>
        <p:nvSpPr>
          <p:cNvPr id="6" name="TextBox 5"/>
          <p:cNvSpPr txBox="1"/>
          <p:nvPr/>
        </p:nvSpPr>
        <p:spPr>
          <a:xfrm>
            <a:off x="304800" y="3844260"/>
            <a:ext cx="5365832" cy="2369880"/>
          </a:xfrm>
          <a:prstGeom prst="rect">
            <a:avLst/>
          </a:prstGeom>
          <a:noFill/>
        </p:spPr>
        <p:txBody>
          <a:bodyPr wrap="square" rtlCol="0">
            <a:spAutoFit/>
          </a:bodyPr>
          <a:lstStyle/>
          <a:p>
            <a:r>
              <a:rPr lang="en-US" sz="2800" b="1" dirty="0" smtClean="0"/>
              <a:t>Effects:</a:t>
            </a:r>
          </a:p>
          <a:p>
            <a:pPr>
              <a:buFont typeface="Arial" pitchFamily="34" charset="0"/>
              <a:buChar char="•"/>
            </a:pPr>
            <a:r>
              <a:rPr lang="en-US" sz="2000" dirty="0" smtClean="0"/>
              <a:t> Crop damage</a:t>
            </a:r>
          </a:p>
          <a:p>
            <a:pPr>
              <a:buFont typeface="Arial" pitchFamily="34" charset="0"/>
              <a:buChar char="•"/>
            </a:pPr>
            <a:r>
              <a:rPr lang="en-US" sz="2000" dirty="0" smtClean="0"/>
              <a:t> Life and property loss</a:t>
            </a:r>
          </a:p>
          <a:p>
            <a:pPr>
              <a:buFont typeface="Arial" pitchFamily="34" charset="0"/>
              <a:buChar char="•"/>
            </a:pPr>
            <a:r>
              <a:rPr lang="en-US" sz="2000" dirty="0" smtClean="0"/>
              <a:t> Disturbance in transportation</a:t>
            </a:r>
          </a:p>
          <a:p>
            <a:pPr>
              <a:buFont typeface="Arial" pitchFamily="34" charset="0"/>
              <a:buChar char="•"/>
            </a:pPr>
            <a:r>
              <a:rPr lang="en-US" sz="2000" dirty="0" smtClean="0"/>
              <a:t> increased chances of diseases</a:t>
            </a:r>
          </a:p>
          <a:p>
            <a:pPr>
              <a:buFont typeface="Arial" pitchFamily="34" charset="0"/>
              <a:buChar char="•"/>
            </a:pPr>
            <a:r>
              <a:rPr lang="en-US" sz="2000" dirty="0" smtClean="0"/>
              <a:t> Loss of biodiversity</a:t>
            </a:r>
          </a:p>
          <a:p>
            <a:pPr>
              <a:buFont typeface="Arial" pitchFamily="34" charset="0"/>
              <a:buChar char="•"/>
            </a:pPr>
            <a:r>
              <a:rPr lang="en-US" sz="2000" dirty="0" smtClean="0"/>
              <a:t> Economic crisis</a:t>
            </a:r>
            <a:endParaRPr lang="en-US" sz="2000" dirty="0"/>
          </a:p>
        </p:txBody>
      </p:sp>
      <p:sp>
        <p:nvSpPr>
          <p:cNvPr id="7" name="TextBox 6"/>
          <p:cNvSpPr txBox="1"/>
          <p:nvPr/>
        </p:nvSpPr>
        <p:spPr>
          <a:xfrm>
            <a:off x="3833648" y="4798874"/>
            <a:ext cx="5365832" cy="1754326"/>
          </a:xfrm>
          <a:prstGeom prst="rect">
            <a:avLst/>
          </a:prstGeom>
          <a:noFill/>
        </p:spPr>
        <p:txBody>
          <a:bodyPr wrap="square" rtlCol="0">
            <a:spAutoFit/>
          </a:bodyPr>
          <a:lstStyle/>
          <a:p>
            <a:pPr algn="r"/>
            <a:r>
              <a:rPr lang="en-US" sz="2800" b="1" dirty="0" smtClean="0"/>
              <a:t>Management:</a:t>
            </a:r>
          </a:p>
          <a:p>
            <a:pPr algn="r">
              <a:buFont typeface="Arial" pitchFamily="34" charset="0"/>
              <a:buChar char="•"/>
            </a:pPr>
            <a:r>
              <a:rPr lang="en-US" sz="2000" dirty="0" smtClean="0"/>
              <a:t> Plantation on slopes</a:t>
            </a:r>
          </a:p>
          <a:p>
            <a:pPr algn="r">
              <a:buFont typeface="Arial" pitchFamily="34" charset="0"/>
              <a:buChar char="•"/>
            </a:pPr>
            <a:r>
              <a:rPr lang="en-US" sz="2000" dirty="0" smtClean="0"/>
              <a:t> Drainage management</a:t>
            </a:r>
          </a:p>
          <a:p>
            <a:pPr algn="r">
              <a:buFont typeface="Arial" pitchFamily="34" charset="0"/>
              <a:buChar char="•"/>
            </a:pPr>
            <a:r>
              <a:rPr lang="en-US" sz="2000" dirty="0" smtClean="0"/>
              <a:t> Flood plain zoning</a:t>
            </a:r>
          </a:p>
          <a:p>
            <a:pPr algn="r">
              <a:buFont typeface="Arial" pitchFamily="34" charset="0"/>
              <a:buChar char="•"/>
            </a:pPr>
            <a:r>
              <a:rPr lang="en-US" sz="2000" dirty="0" smtClean="0"/>
              <a:t> Forecasting</a:t>
            </a:r>
            <a:endParaRPr lang="en-US" sz="2000" dirty="0"/>
          </a:p>
        </p:txBody>
      </p:sp>
      <p:pic>
        <p:nvPicPr>
          <p:cNvPr id="4100" name="Picture 4" descr="http://1.bp.blogspot.com/-IqerjRwpJhQ/UGNMFVV-zCI/AAAAAAAAH5g/4Id4E3i78sw/s1600/4282644-4x3-700x525.jpg"/>
          <p:cNvPicPr>
            <a:picLocks noChangeAspect="1" noChangeArrowheads="1"/>
          </p:cNvPicPr>
          <p:nvPr/>
        </p:nvPicPr>
        <p:blipFill>
          <a:blip r:embed="rId3"/>
          <a:srcRect/>
          <a:stretch>
            <a:fillRect/>
          </a:stretch>
        </p:blipFill>
        <p:spPr bwMode="auto">
          <a:xfrm>
            <a:off x="2552700" y="1572129"/>
            <a:ext cx="2971800" cy="1990045"/>
          </a:xfrm>
          <a:prstGeom prst="rect">
            <a:avLst/>
          </a:prstGeom>
          <a:noFill/>
        </p:spPr>
      </p:pic>
      <p:pic>
        <p:nvPicPr>
          <p:cNvPr id="4102" name="Picture 6" descr="http://static.financialexpress.com/pic/uploadedImages/mediumImages/M_Id_403349_ITBP_personnel_rescuing_flood_victims_near_Gangotri_in_Uttarakhand..jpg"/>
          <p:cNvPicPr>
            <a:picLocks noChangeAspect="1" noChangeArrowheads="1"/>
          </p:cNvPicPr>
          <p:nvPr/>
        </p:nvPicPr>
        <p:blipFill>
          <a:blip r:embed="rId4"/>
          <a:srcRect/>
          <a:stretch>
            <a:fillRect/>
          </a:stretch>
        </p:blipFill>
        <p:spPr bwMode="auto">
          <a:xfrm>
            <a:off x="3810000" y="5029200"/>
            <a:ext cx="2667000" cy="161636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2048831" cy="707886"/>
          </a:xfrm>
          <a:prstGeom prst="rect">
            <a:avLst/>
          </a:prstGeom>
          <a:solidFill>
            <a:schemeClr val="accent1">
              <a:lumMod val="40000"/>
              <a:lumOff val="60000"/>
            </a:schemeClr>
          </a:solidFill>
        </p:spPr>
        <p:txBody>
          <a:bodyPr wrap="none" rtlCol="0">
            <a:spAutoFit/>
          </a:bodyPr>
          <a:lstStyle/>
          <a:p>
            <a:r>
              <a:rPr lang="en-US" sz="4000" b="1" dirty="0" smtClean="0"/>
              <a:t>Cyclones</a:t>
            </a:r>
            <a:endParaRPr lang="en-US" sz="4000" b="1" dirty="0"/>
          </a:p>
        </p:txBody>
      </p:sp>
      <p:sp>
        <p:nvSpPr>
          <p:cNvPr id="3" name="TextBox 2"/>
          <p:cNvSpPr txBox="1"/>
          <p:nvPr/>
        </p:nvSpPr>
        <p:spPr>
          <a:xfrm>
            <a:off x="7696200" y="685800"/>
            <a:ext cx="1346587" cy="646331"/>
          </a:xfrm>
          <a:prstGeom prst="rect">
            <a:avLst/>
          </a:prstGeom>
          <a:noFill/>
        </p:spPr>
        <p:txBody>
          <a:bodyPr wrap="none" rtlCol="0">
            <a:spAutoFit/>
          </a:bodyPr>
          <a:lstStyle/>
          <a:p>
            <a:r>
              <a:rPr lang="en-US" dirty="0" smtClean="0"/>
              <a:t>Anti-cyclone</a:t>
            </a:r>
          </a:p>
          <a:p>
            <a:r>
              <a:rPr lang="en-US" dirty="0" smtClean="0"/>
              <a:t>Storm surge</a:t>
            </a:r>
            <a:endParaRPr lang="en-US" dirty="0"/>
          </a:p>
        </p:txBody>
      </p:sp>
      <p:sp>
        <p:nvSpPr>
          <p:cNvPr id="4" name="TextBox 3"/>
          <p:cNvSpPr txBox="1"/>
          <p:nvPr/>
        </p:nvSpPr>
        <p:spPr>
          <a:xfrm>
            <a:off x="304800" y="1066800"/>
            <a:ext cx="4876800" cy="1446550"/>
          </a:xfrm>
          <a:prstGeom prst="rect">
            <a:avLst/>
          </a:prstGeom>
          <a:noFill/>
        </p:spPr>
        <p:txBody>
          <a:bodyPr wrap="square" rtlCol="0">
            <a:spAutoFit/>
          </a:bodyPr>
          <a:lstStyle/>
          <a:p>
            <a:r>
              <a:rPr lang="en-US" sz="2800" b="1" dirty="0" smtClean="0"/>
              <a:t>causes:</a:t>
            </a:r>
          </a:p>
          <a:p>
            <a:pPr>
              <a:buFont typeface="Arial" pitchFamily="34" charset="0"/>
              <a:buChar char="•"/>
            </a:pPr>
            <a:r>
              <a:rPr lang="en-US" sz="2000" dirty="0" smtClean="0"/>
              <a:t>  Low atmospheric pressure region surrounded by winds moving in anti clock direction</a:t>
            </a:r>
            <a:endParaRPr lang="en-US" sz="2000" dirty="0"/>
          </a:p>
        </p:txBody>
      </p:sp>
      <p:pic>
        <p:nvPicPr>
          <p:cNvPr id="3074" name="Picture 2" descr="https://harifromtheworldday.files.wordpress.com/2012/04/how-cyclones-are-formed.jpg"/>
          <p:cNvPicPr>
            <a:picLocks noChangeAspect="1" noChangeArrowheads="1"/>
          </p:cNvPicPr>
          <p:nvPr/>
        </p:nvPicPr>
        <p:blipFill>
          <a:blip r:embed="rId2"/>
          <a:srcRect/>
          <a:stretch>
            <a:fillRect/>
          </a:stretch>
        </p:blipFill>
        <p:spPr bwMode="auto">
          <a:xfrm>
            <a:off x="6134100" y="1600200"/>
            <a:ext cx="2857500" cy="2857500"/>
          </a:xfrm>
          <a:prstGeom prst="rect">
            <a:avLst/>
          </a:prstGeom>
          <a:noFill/>
        </p:spPr>
      </p:pic>
      <p:sp>
        <p:nvSpPr>
          <p:cNvPr id="7" name="TextBox 6"/>
          <p:cNvSpPr txBox="1"/>
          <p:nvPr/>
        </p:nvSpPr>
        <p:spPr>
          <a:xfrm>
            <a:off x="304800" y="2817674"/>
            <a:ext cx="4876800" cy="1754326"/>
          </a:xfrm>
          <a:prstGeom prst="rect">
            <a:avLst/>
          </a:prstGeom>
          <a:noFill/>
        </p:spPr>
        <p:txBody>
          <a:bodyPr wrap="square" rtlCol="0">
            <a:spAutoFit/>
          </a:bodyPr>
          <a:lstStyle/>
          <a:p>
            <a:r>
              <a:rPr lang="en-US" sz="2800" b="1" dirty="0" smtClean="0"/>
              <a:t>Effects:</a:t>
            </a:r>
          </a:p>
          <a:p>
            <a:pPr>
              <a:buFont typeface="Arial" pitchFamily="34" charset="0"/>
              <a:buChar char="•"/>
            </a:pPr>
            <a:r>
              <a:rPr lang="en-US" sz="2000" dirty="0" smtClean="0"/>
              <a:t> Effects on the low lying region of coast</a:t>
            </a:r>
          </a:p>
          <a:p>
            <a:pPr>
              <a:buFont typeface="Arial" pitchFamily="34" charset="0"/>
              <a:buChar char="•"/>
            </a:pPr>
            <a:r>
              <a:rPr lang="en-US" sz="2000" dirty="0" smtClean="0"/>
              <a:t> Loss of life and property</a:t>
            </a:r>
          </a:p>
          <a:p>
            <a:pPr>
              <a:buFont typeface="Arial" pitchFamily="34" charset="0"/>
              <a:buChar char="•"/>
            </a:pPr>
            <a:r>
              <a:rPr lang="en-US" sz="2000" dirty="0" smtClean="0"/>
              <a:t> heavy and prolonged rain</a:t>
            </a:r>
          </a:p>
          <a:p>
            <a:pPr>
              <a:buFont typeface="Arial" pitchFamily="34" charset="0"/>
              <a:buChar char="•"/>
            </a:pPr>
            <a:r>
              <a:rPr lang="en-US" sz="2000" dirty="0" smtClean="0"/>
              <a:t> Flood and coastal inundation</a:t>
            </a:r>
            <a:endParaRPr lang="en-US" sz="2000" dirty="0"/>
          </a:p>
        </p:txBody>
      </p:sp>
      <p:sp>
        <p:nvSpPr>
          <p:cNvPr id="8" name="TextBox 7"/>
          <p:cNvSpPr txBox="1"/>
          <p:nvPr/>
        </p:nvSpPr>
        <p:spPr>
          <a:xfrm>
            <a:off x="4114800" y="4546937"/>
            <a:ext cx="4876800" cy="1569660"/>
          </a:xfrm>
          <a:prstGeom prst="rect">
            <a:avLst/>
          </a:prstGeom>
          <a:noFill/>
        </p:spPr>
        <p:txBody>
          <a:bodyPr wrap="square" rtlCol="0">
            <a:spAutoFit/>
          </a:bodyPr>
          <a:lstStyle/>
          <a:p>
            <a:pPr algn="r"/>
            <a:r>
              <a:rPr lang="en-US" sz="2400" b="1" dirty="0" smtClean="0"/>
              <a:t>Management:</a:t>
            </a:r>
          </a:p>
          <a:p>
            <a:pPr algn="r">
              <a:buFont typeface="Arial" pitchFamily="34" charset="0"/>
              <a:buChar char="•"/>
            </a:pPr>
            <a:r>
              <a:rPr lang="en-US" dirty="0" smtClean="0"/>
              <a:t> Forecasting</a:t>
            </a:r>
          </a:p>
          <a:p>
            <a:pPr algn="r">
              <a:buFont typeface="Arial" pitchFamily="34" charset="0"/>
              <a:buChar char="•"/>
            </a:pPr>
            <a:r>
              <a:rPr lang="en-US" dirty="0" smtClean="0"/>
              <a:t> Construction care</a:t>
            </a:r>
          </a:p>
          <a:p>
            <a:pPr algn="r">
              <a:buFont typeface="Arial" pitchFamily="34" charset="0"/>
              <a:buChar char="•"/>
            </a:pPr>
            <a:r>
              <a:rPr lang="en-US" dirty="0" smtClean="0"/>
              <a:t> Relief task</a:t>
            </a:r>
          </a:p>
          <a:p>
            <a:pPr algn="r">
              <a:buFont typeface="Arial" pitchFamily="34" charset="0"/>
              <a:buChar char="•"/>
            </a:pPr>
            <a:r>
              <a:rPr lang="en-US" dirty="0" smtClean="0"/>
              <a:t> Dissemination of warning</a:t>
            </a:r>
            <a:endParaRPr lang="en-US" dirty="0"/>
          </a:p>
        </p:txBody>
      </p:sp>
      <p:pic>
        <p:nvPicPr>
          <p:cNvPr id="3076" name="Picture 4" descr="http://www.travelandtourworld.com/wp-content/uploads/2013/10/cyclone-management.jpg"/>
          <p:cNvPicPr>
            <a:picLocks noChangeAspect="1" noChangeArrowheads="1"/>
          </p:cNvPicPr>
          <p:nvPr/>
        </p:nvPicPr>
        <p:blipFill>
          <a:blip r:embed="rId3"/>
          <a:srcRect/>
          <a:stretch>
            <a:fillRect/>
          </a:stretch>
        </p:blipFill>
        <p:spPr bwMode="auto">
          <a:xfrm>
            <a:off x="268015" y="4606646"/>
            <a:ext cx="2819400" cy="2049189"/>
          </a:xfrm>
          <a:prstGeom prst="rect">
            <a:avLst/>
          </a:prstGeom>
          <a:noFill/>
        </p:spPr>
      </p:pic>
      <p:pic>
        <p:nvPicPr>
          <p:cNvPr id="3078" name="Picture 6" descr="http://www.redcross.org/images/MEDIA_CustomProductCatalog/m5740106_514x260-country-bangladesh.jpg"/>
          <p:cNvPicPr>
            <a:picLocks noChangeAspect="1" noChangeArrowheads="1"/>
          </p:cNvPicPr>
          <p:nvPr/>
        </p:nvPicPr>
        <p:blipFill>
          <a:blip r:embed="rId4"/>
          <a:srcRect/>
          <a:stretch>
            <a:fillRect/>
          </a:stretch>
        </p:blipFill>
        <p:spPr bwMode="auto">
          <a:xfrm>
            <a:off x="2971800" y="5029200"/>
            <a:ext cx="3352800" cy="169597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458200" cy="461665"/>
          </a:xfrm>
          <a:prstGeom prst="rect">
            <a:avLst/>
          </a:prstGeom>
          <a:solidFill>
            <a:srgbClr val="92D050"/>
          </a:solidFill>
        </p:spPr>
        <p:txBody>
          <a:bodyPr wrap="square">
            <a:spAutoFit/>
          </a:bodyPr>
          <a:lstStyle/>
          <a:p>
            <a:r>
              <a:rPr lang="en-US" sz="2400" b="1" dirty="0" smtClean="0">
                <a:solidFill>
                  <a:schemeClr val="bg1"/>
                </a:solidFill>
              </a:rPr>
              <a:t>Resettlement and rehabilitation of people: problems and concern</a:t>
            </a:r>
            <a:endParaRPr lang="en-US" sz="2400" b="1" dirty="0">
              <a:solidFill>
                <a:schemeClr val="bg1"/>
              </a:solidFill>
            </a:endParaRPr>
          </a:p>
        </p:txBody>
      </p:sp>
      <p:pic>
        <p:nvPicPr>
          <p:cNvPr id="2050" name="Picture 2" descr="http://asci.org.in/asciwb/Photos/cache_332793704.jpg"/>
          <p:cNvPicPr>
            <a:picLocks noChangeAspect="1" noChangeArrowheads="1"/>
          </p:cNvPicPr>
          <p:nvPr/>
        </p:nvPicPr>
        <p:blipFill>
          <a:blip r:embed="rId2"/>
          <a:srcRect/>
          <a:stretch>
            <a:fillRect/>
          </a:stretch>
        </p:blipFill>
        <p:spPr bwMode="auto">
          <a:xfrm>
            <a:off x="228600" y="914400"/>
            <a:ext cx="3276600" cy="1747521"/>
          </a:xfrm>
          <a:prstGeom prst="rect">
            <a:avLst/>
          </a:prstGeom>
          <a:noFill/>
        </p:spPr>
      </p:pic>
      <p:pic>
        <p:nvPicPr>
          <p:cNvPr id="2052" name="Picture 4" descr="http://www.indiaenvironmentportal.org.in/media/iep/homepage/land_acqui.jpg"/>
          <p:cNvPicPr>
            <a:picLocks noChangeAspect="1" noChangeArrowheads="1"/>
          </p:cNvPicPr>
          <p:nvPr/>
        </p:nvPicPr>
        <p:blipFill>
          <a:blip r:embed="rId3"/>
          <a:srcRect/>
          <a:stretch>
            <a:fillRect/>
          </a:stretch>
        </p:blipFill>
        <p:spPr bwMode="auto">
          <a:xfrm>
            <a:off x="3571875" y="838200"/>
            <a:ext cx="2524125" cy="2133601"/>
          </a:xfrm>
          <a:prstGeom prst="rect">
            <a:avLst/>
          </a:prstGeom>
          <a:noFill/>
        </p:spPr>
      </p:pic>
      <p:pic>
        <p:nvPicPr>
          <p:cNvPr id="2054" name="Picture 6" descr="http://www.indiawaterportal.org/sites/indiawaterportal.org/files/singur%20copy.jpg"/>
          <p:cNvPicPr>
            <a:picLocks noChangeAspect="1" noChangeArrowheads="1"/>
          </p:cNvPicPr>
          <p:nvPr/>
        </p:nvPicPr>
        <p:blipFill>
          <a:blip r:embed="rId4"/>
          <a:srcRect/>
          <a:stretch>
            <a:fillRect/>
          </a:stretch>
        </p:blipFill>
        <p:spPr bwMode="auto">
          <a:xfrm>
            <a:off x="6172200" y="914400"/>
            <a:ext cx="2686050" cy="1674115"/>
          </a:xfrm>
          <a:prstGeom prst="rect">
            <a:avLst/>
          </a:prstGeom>
          <a:noFill/>
        </p:spPr>
      </p:pic>
      <p:pic>
        <p:nvPicPr>
          <p:cNvPr id="2056" name="Picture 8" descr="http://www.livemint.com/rf/Image-621x414/LiveMint/Period1/2013/04/10/Photos/IT%20Park_4C1.jpg"/>
          <p:cNvPicPr>
            <a:picLocks noChangeAspect="1" noChangeArrowheads="1"/>
          </p:cNvPicPr>
          <p:nvPr/>
        </p:nvPicPr>
        <p:blipFill>
          <a:blip r:embed="rId5"/>
          <a:srcRect/>
          <a:stretch>
            <a:fillRect/>
          </a:stretch>
        </p:blipFill>
        <p:spPr bwMode="auto">
          <a:xfrm>
            <a:off x="6019800" y="2819400"/>
            <a:ext cx="2971800" cy="1524000"/>
          </a:xfrm>
          <a:prstGeom prst="rect">
            <a:avLst/>
          </a:prstGeom>
          <a:noFill/>
        </p:spPr>
      </p:pic>
      <p:pic>
        <p:nvPicPr>
          <p:cNvPr id="2058" name="Picture 10" descr="http://www.countercurrents.org/narmada%20valley%20protest.jpg"/>
          <p:cNvPicPr>
            <a:picLocks noChangeAspect="1" noChangeArrowheads="1"/>
          </p:cNvPicPr>
          <p:nvPr/>
        </p:nvPicPr>
        <p:blipFill>
          <a:blip r:embed="rId6"/>
          <a:srcRect/>
          <a:stretch>
            <a:fillRect/>
          </a:stretch>
        </p:blipFill>
        <p:spPr bwMode="auto">
          <a:xfrm>
            <a:off x="228600" y="2819400"/>
            <a:ext cx="3505200" cy="1891271"/>
          </a:xfrm>
          <a:prstGeom prst="rect">
            <a:avLst/>
          </a:prstGeom>
          <a:noFill/>
        </p:spPr>
      </p:pic>
      <p:pic>
        <p:nvPicPr>
          <p:cNvPr id="2060" name="Picture 12" descr="https://encrypted-tbn1.gstatic.com/images?q=tbn:ANd9GcRrcm4w0itoOKJtuGL-qayB6D2kkPU7KJiwjSswHRhQT4xNsfhr"/>
          <p:cNvPicPr>
            <a:picLocks noChangeAspect="1" noChangeArrowheads="1"/>
          </p:cNvPicPr>
          <p:nvPr/>
        </p:nvPicPr>
        <p:blipFill>
          <a:blip r:embed="rId7"/>
          <a:srcRect/>
          <a:stretch>
            <a:fillRect/>
          </a:stretch>
        </p:blipFill>
        <p:spPr bwMode="auto">
          <a:xfrm>
            <a:off x="3581400" y="3124200"/>
            <a:ext cx="2562225" cy="1790701"/>
          </a:xfrm>
          <a:prstGeom prst="rect">
            <a:avLst/>
          </a:prstGeom>
          <a:noFill/>
        </p:spPr>
      </p:pic>
      <p:pic>
        <p:nvPicPr>
          <p:cNvPr id="2062" name="Picture 14" descr="http://www.mumbai-metro.com/wp-content/uploads/2015/04/11.jpg"/>
          <p:cNvPicPr>
            <a:picLocks noChangeAspect="1" noChangeArrowheads="1"/>
          </p:cNvPicPr>
          <p:nvPr/>
        </p:nvPicPr>
        <p:blipFill>
          <a:blip r:embed="rId8"/>
          <a:srcRect/>
          <a:stretch>
            <a:fillRect/>
          </a:stretch>
        </p:blipFill>
        <p:spPr bwMode="auto">
          <a:xfrm>
            <a:off x="228600" y="4803475"/>
            <a:ext cx="4419600" cy="1902125"/>
          </a:xfrm>
          <a:prstGeom prst="rect">
            <a:avLst/>
          </a:prstGeom>
          <a:noFill/>
        </p:spPr>
      </p:pic>
      <p:pic>
        <p:nvPicPr>
          <p:cNvPr id="2064" name="Picture 16" descr="http://www.sewausa.org/sites/default/files/u1/haiti-earthquake.jpg"/>
          <p:cNvPicPr>
            <a:picLocks noChangeAspect="1" noChangeArrowheads="1"/>
          </p:cNvPicPr>
          <p:nvPr/>
        </p:nvPicPr>
        <p:blipFill>
          <a:blip r:embed="rId9"/>
          <a:srcRect/>
          <a:stretch>
            <a:fillRect/>
          </a:stretch>
        </p:blipFill>
        <p:spPr bwMode="auto">
          <a:xfrm>
            <a:off x="4876800" y="4724399"/>
            <a:ext cx="4114800" cy="206692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534400" cy="553998"/>
          </a:xfrm>
          <a:prstGeom prst="rect">
            <a:avLst/>
          </a:prstGeom>
          <a:solidFill>
            <a:srgbClr val="92D050"/>
          </a:solidFill>
        </p:spPr>
        <p:txBody>
          <a:bodyPr wrap="square">
            <a:spAutoFit/>
          </a:bodyPr>
          <a:lstStyle/>
          <a:p>
            <a:r>
              <a:rPr lang="en-US" sz="3000" b="1" dirty="0" smtClean="0"/>
              <a:t>Environmental ethics: Issues and possible solutions</a:t>
            </a:r>
            <a:endParaRPr lang="en-US" sz="3000" b="1" dirty="0"/>
          </a:p>
        </p:txBody>
      </p:sp>
      <p:pic>
        <p:nvPicPr>
          <p:cNvPr id="1026" name="Picture 2" descr="http://www.cep.unt.edu/images/logo-new.gif"/>
          <p:cNvPicPr>
            <a:picLocks noChangeAspect="1" noChangeArrowheads="1"/>
          </p:cNvPicPr>
          <p:nvPr/>
        </p:nvPicPr>
        <p:blipFill>
          <a:blip r:embed="rId2"/>
          <a:srcRect/>
          <a:stretch>
            <a:fillRect/>
          </a:stretch>
        </p:blipFill>
        <p:spPr bwMode="auto">
          <a:xfrm>
            <a:off x="533400" y="5715000"/>
            <a:ext cx="8382000" cy="914400"/>
          </a:xfrm>
          <a:prstGeom prst="rect">
            <a:avLst/>
          </a:prstGeom>
          <a:noFill/>
        </p:spPr>
      </p:pic>
      <p:pic>
        <p:nvPicPr>
          <p:cNvPr id="3" name="Picture 2" descr="http://iseethics.files.wordpress.com/2013/09/sustainability.jpg?w=300&amp;h=258"/>
          <p:cNvPicPr>
            <a:picLocks noChangeAspect="1" noChangeArrowheads="1"/>
          </p:cNvPicPr>
          <p:nvPr/>
        </p:nvPicPr>
        <p:blipFill>
          <a:blip r:embed="rId3"/>
          <a:srcRect/>
          <a:stretch>
            <a:fillRect/>
          </a:stretch>
        </p:blipFill>
        <p:spPr bwMode="auto">
          <a:xfrm>
            <a:off x="1326932" y="2947985"/>
            <a:ext cx="2857500" cy="2457451"/>
          </a:xfrm>
          <a:prstGeom prst="rect">
            <a:avLst/>
          </a:prstGeom>
          <a:noFill/>
        </p:spPr>
      </p:pic>
      <p:pic>
        <p:nvPicPr>
          <p:cNvPr id="1028" name="Picture 4" descr="http://jbilello.iweb.bsu.edu/ease/img/fig01a.jpg"/>
          <p:cNvPicPr>
            <a:picLocks noChangeAspect="1" noChangeArrowheads="1"/>
          </p:cNvPicPr>
          <p:nvPr/>
        </p:nvPicPr>
        <p:blipFill>
          <a:blip r:embed="rId4"/>
          <a:srcRect/>
          <a:stretch>
            <a:fillRect/>
          </a:stretch>
        </p:blipFill>
        <p:spPr bwMode="auto">
          <a:xfrm>
            <a:off x="5276850" y="1619249"/>
            <a:ext cx="3714750" cy="3714751"/>
          </a:xfrm>
          <a:prstGeom prst="rect">
            <a:avLst/>
          </a:prstGeom>
          <a:noFill/>
        </p:spPr>
      </p:pic>
      <p:sp>
        <p:nvSpPr>
          <p:cNvPr id="6" name="TextBox 5"/>
          <p:cNvSpPr txBox="1"/>
          <p:nvPr/>
        </p:nvSpPr>
        <p:spPr>
          <a:xfrm>
            <a:off x="304800" y="990600"/>
            <a:ext cx="6095999" cy="1569660"/>
          </a:xfrm>
          <a:prstGeom prst="rect">
            <a:avLst/>
          </a:prstGeom>
          <a:noFill/>
        </p:spPr>
        <p:txBody>
          <a:bodyPr wrap="square" rtlCol="0">
            <a:spAutoFit/>
          </a:bodyPr>
          <a:lstStyle/>
          <a:p>
            <a:r>
              <a:rPr lang="en-US" sz="2400" b="1" dirty="0" smtClean="0">
                <a:solidFill>
                  <a:srgbClr val="FF0000"/>
                </a:solidFill>
              </a:rPr>
              <a:t>Utilitarian Justification: </a:t>
            </a:r>
            <a:r>
              <a:rPr lang="en-US" sz="2400" b="1" dirty="0" smtClean="0"/>
              <a:t>Individualistic ethics</a:t>
            </a:r>
          </a:p>
          <a:p>
            <a:endParaRPr lang="en-US" sz="2400" b="1" dirty="0" smtClean="0"/>
          </a:p>
          <a:p>
            <a:r>
              <a:rPr lang="en-US" sz="2400" b="1" dirty="0" smtClean="0">
                <a:solidFill>
                  <a:srgbClr val="FF0000"/>
                </a:solidFill>
              </a:rPr>
              <a:t>Ecological Justification: </a:t>
            </a:r>
            <a:r>
              <a:rPr lang="en-US" sz="2400" b="1" dirty="0" smtClean="0"/>
              <a:t>normal justification: Environmental fascism</a:t>
            </a:r>
            <a:endParaRPr lang="en-US" sz="24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upload.wikimedia.org/wikipedia/commons/e/e6/Community_Circle_at_OUR_Ecovillage.jpg"/>
          <p:cNvPicPr>
            <a:picLocks noChangeAspect="1" noChangeArrowheads="1"/>
          </p:cNvPicPr>
          <p:nvPr/>
        </p:nvPicPr>
        <p:blipFill>
          <a:blip r:embed="rId2"/>
          <a:srcRect/>
          <a:stretch>
            <a:fillRect/>
          </a:stretch>
        </p:blipFill>
        <p:spPr bwMode="auto">
          <a:xfrm>
            <a:off x="2057400" y="228600"/>
            <a:ext cx="4572000" cy="6096001"/>
          </a:xfrm>
          <a:prstGeom prst="rect">
            <a:avLst/>
          </a:prstGeom>
          <a:noFill/>
        </p:spPr>
      </p:pic>
      <p:sp>
        <p:nvSpPr>
          <p:cNvPr id="2" name="Title 1"/>
          <p:cNvSpPr>
            <a:spLocks noGrp="1"/>
          </p:cNvSpPr>
          <p:nvPr>
            <p:ph type="title"/>
          </p:nvPr>
        </p:nvSpPr>
        <p:spPr>
          <a:xfrm>
            <a:off x="457200" y="6324600"/>
            <a:ext cx="8229600" cy="1143000"/>
          </a:xfrm>
        </p:spPr>
        <p:txBody>
          <a:bodyPr>
            <a:noAutofit/>
          </a:bodyPr>
          <a:lstStyle/>
          <a:p>
            <a:r>
              <a:rPr lang="en-US" sz="4800" b="1" dirty="0" smtClean="0">
                <a:solidFill>
                  <a:srgbClr val="FF0000"/>
                </a:solidFill>
                <a:effectLst>
                  <a:outerShdw blurRad="38100" dist="38100" dir="2700000" algn="tl">
                    <a:srgbClr val="000000">
                      <a:alpha val="43137"/>
                    </a:srgbClr>
                  </a:outerShdw>
                </a:effectLst>
              </a:rPr>
              <a:t>Human Communities and the Environment</a:t>
            </a:r>
            <a:br>
              <a:rPr lang="en-US" sz="4800" b="1" dirty="0" smtClean="0">
                <a:solidFill>
                  <a:srgbClr val="FF0000"/>
                </a:solidFill>
                <a:effectLst>
                  <a:outerShdw blurRad="38100" dist="38100" dir="2700000" algn="tl">
                    <a:srgbClr val="000000">
                      <a:alpha val="43137"/>
                    </a:srgbClr>
                  </a:outerShdw>
                </a:effectLst>
              </a:rPr>
            </a:br>
            <a:r>
              <a:rPr lang="en-US" sz="4800" b="1" dirty="0" smtClean="0">
                <a:solidFill>
                  <a:srgbClr val="FF0000"/>
                </a:solidFill>
                <a:effectLst>
                  <a:outerShdw blurRad="38100" dist="38100" dir="2700000" algn="tl">
                    <a:srgbClr val="000000">
                      <a:alpha val="43137"/>
                    </a:srgbClr>
                  </a:outerShdw>
                </a:effectLst>
              </a:rPr>
              <a:t/>
            </a:r>
            <a:br>
              <a:rPr lang="en-US" sz="4800" b="1" dirty="0" smtClean="0">
                <a:solidFill>
                  <a:srgbClr val="FF0000"/>
                </a:solidFill>
                <a:effectLst>
                  <a:outerShdw blurRad="38100" dist="38100" dir="2700000" algn="tl">
                    <a:srgbClr val="000000">
                      <a:alpha val="43137"/>
                    </a:srgbClr>
                  </a:outerShdw>
                </a:effectLst>
              </a:rPr>
            </a:br>
            <a:endParaRPr lang="en-US" sz="4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17901"/>
            <a:ext cx="6019800" cy="830997"/>
          </a:xfrm>
          <a:prstGeom prst="rect">
            <a:avLst/>
          </a:prstGeom>
          <a:noFill/>
        </p:spPr>
        <p:txBody>
          <a:bodyPr wrap="square" rtlCol="0">
            <a:spAutoFit/>
          </a:bodyPr>
          <a:lstStyle/>
          <a:p>
            <a:r>
              <a:rPr lang="en-US" sz="4800" b="1" dirty="0" err="1" smtClean="0">
                <a:solidFill>
                  <a:srgbClr val="FF0000"/>
                </a:solidFill>
              </a:rPr>
              <a:t>Chipko</a:t>
            </a:r>
            <a:r>
              <a:rPr lang="en-US" sz="4800" b="1" dirty="0" smtClean="0">
                <a:solidFill>
                  <a:srgbClr val="FF0000"/>
                </a:solidFill>
              </a:rPr>
              <a:t> Movement</a:t>
            </a:r>
            <a:endParaRPr lang="en-US" sz="4800" b="1" dirty="0">
              <a:solidFill>
                <a:srgbClr val="FF0000"/>
              </a:solidFill>
            </a:endParaRPr>
          </a:p>
        </p:txBody>
      </p:sp>
      <p:sp>
        <p:nvSpPr>
          <p:cNvPr id="7" name="Rectangle 6"/>
          <p:cNvSpPr/>
          <p:nvPr/>
        </p:nvSpPr>
        <p:spPr>
          <a:xfrm>
            <a:off x="228600" y="948898"/>
            <a:ext cx="5181600" cy="5262979"/>
          </a:xfrm>
          <a:prstGeom prst="rect">
            <a:avLst/>
          </a:prstGeom>
        </p:spPr>
        <p:txBody>
          <a:bodyPr wrap="square">
            <a:spAutoFit/>
          </a:bodyPr>
          <a:lstStyle/>
          <a:p>
            <a:pPr algn="just"/>
            <a:r>
              <a:rPr lang="en-US" sz="2400" dirty="0" smtClean="0">
                <a:latin typeface="Times New Roman" pitchFamily="18" charset="0"/>
                <a:cs typeface="Times New Roman" pitchFamily="18" charset="0"/>
              </a:rPr>
              <a:t>Primarily </a:t>
            </a:r>
            <a:r>
              <a:rPr lang="en-US" sz="2400" dirty="0">
                <a:latin typeface="Times New Roman" pitchFamily="18" charset="0"/>
                <a:cs typeface="Times New Roman" pitchFamily="18" charset="0"/>
              </a:rPr>
              <a:t>a forest conservation movement in India that began in </a:t>
            </a:r>
            <a:r>
              <a:rPr lang="en-US" sz="2400" b="1" dirty="0">
                <a:latin typeface="Times New Roman" pitchFamily="18" charset="0"/>
                <a:cs typeface="Times New Roman" pitchFamily="18" charset="0"/>
              </a:rPr>
              <a:t>1973</a:t>
            </a:r>
            <a:r>
              <a:rPr lang="en-US" sz="2400" dirty="0">
                <a:latin typeface="Times New Roman" pitchFamily="18" charset="0"/>
                <a:cs typeface="Times New Roman" pitchFamily="18" charset="0"/>
              </a:rPr>
              <a:t> and went on to become a rallying point for many future environmental movements all over the world; it created a precedent for non-violent protest started in </a:t>
            </a:r>
            <a:r>
              <a:rPr lang="en-US" sz="2400" b="1" dirty="0" smtClean="0">
                <a:latin typeface="Times New Roman" pitchFamily="18" charset="0"/>
                <a:cs typeface="Times New Roman" pitchFamily="18" charset="0"/>
              </a:rPr>
              <a:t>Uttarakhand, India</a:t>
            </a:r>
            <a:r>
              <a:rPr lang="en-US" sz="2400" dirty="0" smtClean="0">
                <a:latin typeface="Times New Roman" pitchFamily="18" charset="0"/>
                <a:cs typeface="Times New Roman" pitchFamily="18" charset="0"/>
              </a:rPr>
              <a:t>.</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In </a:t>
            </a:r>
            <a:r>
              <a:rPr lang="en-US" sz="2400" b="1" dirty="0">
                <a:latin typeface="Times New Roman" pitchFamily="18" charset="0"/>
                <a:cs typeface="Times New Roman" pitchFamily="18" charset="0"/>
              </a:rPr>
              <a:t>1987</a:t>
            </a:r>
            <a:r>
              <a:rPr lang="en-US" sz="2400" dirty="0">
                <a:latin typeface="Times New Roman" pitchFamily="18" charset="0"/>
                <a:cs typeface="Times New Roman" pitchFamily="18" charset="0"/>
              </a:rPr>
              <a:t>, the </a:t>
            </a:r>
            <a:r>
              <a:rPr lang="en-US" sz="2400" dirty="0" err="1">
                <a:latin typeface="Times New Roman" pitchFamily="18" charset="0"/>
                <a:cs typeface="Times New Roman" pitchFamily="18" charset="0"/>
              </a:rPr>
              <a:t>Chipko</a:t>
            </a:r>
            <a:r>
              <a:rPr lang="en-US" sz="2400" dirty="0">
                <a:latin typeface="Times New Roman" pitchFamily="18" charset="0"/>
                <a:cs typeface="Times New Roman" pitchFamily="18" charset="0"/>
              </a:rPr>
              <a:t> Movement was awarded the </a:t>
            </a:r>
            <a:r>
              <a:rPr lang="en-US" sz="2400" b="1" dirty="0">
                <a:latin typeface="Times New Roman" pitchFamily="18" charset="0"/>
                <a:cs typeface="Times New Roman" pitchFamily="18" charset="0"/>
              </a:rPr>
              <a:t>Right Livelihood </a:t>
            </a:r>
            <a:r>
              <a:rPr lang="en-US" sz="2400" b="1" dirty="0" smtClean="0">
                <a:latin typeface="Times New Roman" pitchFamily="18" charset="0"/>
                <a:cs typeface="Times New Roman" pitchFamily="18" charset="0"/>
              </a:rPr>
              <a:t>Award. </a:t>
            </a:r>
            <a:r>
              <a:rPr lang="en-US" sz="2400" dirty="0" smtClean="0">
                <a:latin typeface="Times New Roman" pitchFamily="18" charset="0"/>
                <a:cs typeface="Times New Roman" pitchFamily="18" charset="0"/>
              </a:rPr>
              <a:t>Male </a:t>
            </a:r>
            <a:r>
              <a:rPr lang="en-US" sz="2400" dirty="0">
                <a:latin typeface="Times New Roman" pitchFamily="18" charset="0"/>
                <a:cs typeface="Times New Roman" pitchFamily="18" charset="0"/>
              </a:rPr>
              <a:t>and female activists played vital roles, including </a:t>
            </a:r>
            <a:r>
              <a:rPr lang="en-US" sz="2400" b="1" dirty="0" err="1">
                <a:latin typeface="Times New Roman" pitchFamily="18" charset="0"/>
                <a:cs typeface="Times New Roman" pitchFamily="18" charset="0"/>
              </a:rPr>
              <a:t>Gaura</a:t>
            </a:r>
            <a:r>
              <a:rPr lang="en-US" sz="2400" b="1" dirty="0">
                <a:latin typeface="Times New Roman" pitchFamily="18" charset="0"/>
                <a:cs typeface="Times New Roman" pitchFamily="18" charset="0"/>
              </a:rPr>
              <a:t> Devi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Sudesha</a:t>
            </a:r>
            <a:r>
              <a:rPr lang="en-US" sz="2400" dirty="0">
                <a:latin typeface="Times New Roman" pitchFamily="18" charset="0"/>
                <a:cs typeface="Times New Roman" pitchFamily="18" charset="0"/>
              </a:rPr>
              <a:t> Devi, </a:t>
            </a:r>
            <a:r>
              <a:rPr lang="en-US" sz="2400" dirty="0" err="1">
                <a:latin typeface="Times New Roman" pitchFamily="18" charset="0"/>
                <a:cs typeface="Times New Roman" pitchFamily="18" charset="0"/>
              </a:rPr>
              <a:t>Bachni</a:t>
            </a:r>
            <a:r>
              <a:rPr lang="en-US" sz="2400" dirty="0">
                <a:latin typeface="Times New Roman" pitchFamily="18" charset="0"/>
                <a:cs typeface="Times New Roman" pitchFamily="18" charset="0"/>
              </a:rPr>
              <a:t> Devi and </a:t>
            </a:r>
            <a:r>
              <a:rPr lang="en-US" sz="2400" dirty="0" err="1">
                <a:latin typeface="Times New Roman" pitchFamily="18" charset="0"/>
                <a:cs typeface="Times New Roman" pitchFamily="18" charset="0"/>
              </a:rPr>
              <a:t>Chandi</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Prasad Bhatt</a:t>
            </a:r>
            <a:r>
              <a:rPr lang="en-US" sz="2400" dirty="0">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572000"/>
            <a:ext cx="320499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773" y="381000"/>
            <a:ext cx="2569451"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1691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0"/>
            <a:ext cx="342899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304800"/>
            <a:ext cx="5198154" cy="707886"/>
          </a:xfrm>
          <a:prstGeom prst="rect">
            <a:avLst/>
          </a:prstGeom>
        </p:spPr>
        <p:txBody>
          <a:bodyPr wrap="none">
            <a:spAutoFit/>
          </a:bodyPr>
          <a:lstStyle/>
          <a:p>
            <a:r>
              <a:rPr lang="en-US" sz="4000" b="1" dirty="0" smtClean="0">
                <a:solidFill>
                  <a:srgbClr val="FF0000"/>
                </a:solidFill>
              </a:rPr>
              <a:t>Silent valley Movement</a:t>
            </a:r>
            <a:endParaRPr lang="en-US" sz="4000" b="1" dirty="0">
              <a:solidFill>
                <a:srgbClr val="FF0000"/>
              </a:solidFill>
            </a:endParaRPr>
          </a:p>
        </p:txBody>
      </p:sp>
      <p:sp>
        <p:nvSpPr>
          <p:cNvPr id="4" name="Rectangle 3"/>
          <p:cNvSpPr/>
          <p:nvPr/>
        </p:nvSpPr>
        <p:spPr>
          <a:xfrm>
            <a:off x="4038600" y="1430953"/>
            <a:ext cx="4648200" cy="4893647"/>
          </a:xfrm>
          <a:prstGeom prst="rect">
            <a:avLst/>
          </a:prstGeom>
        </p:spPr>
        <p:txBody>
          <a:bodyPr wrap="square">
            <a:spAutoFit/>
          </a:bodyPr>
          <a:lstStyle/>
          <a:p>
            <a:pPr algn="just"/>
            <a:r>
              <a:rPr lang="en-US" sz="2400" b="1" dirty="0">
                <a:latin typeface="Times New Roman" pitchFamily="18" charset="0"/>
                <a:cs typeface="Times New Roman" pitchFamily="18" charset="0"/>
              </a:rPr>
              <a:t>Silent Valley National Park </a:t>
            </a:r>
            <a:r>
              <a:rPr lang="en-US" sz="2400" dirty="0">
                <a:latin typeface="Times New Roman" pitchFamily="18" charset="0"/>
                <a:cs typeface="Times New Roman" pitchFamily="18" charset="0"/>
              </a:rPr>
              <a:t>is located in the </a:t>
            </a:r>
            <a:r>
              <a:rPr lang="en-US" sz="2400" b="1" dirty="0" err="1">
                <a:latin typeface="Times New Roman" pitchFamily="18" charset="0"/>
                <a:cs typeface="Times New Roman" pitchFamily="18" charset="0"/>
              </a:rPr>
              <a:t>Nilgiri</a:t>
            </a:r>
            <a:r>
              <a:rPr lang="en-US" sz="2400" b="1" dirty="0">
                <a:latin typeface="Times New Roman" pitchFamily="18" charset="0"/>
                <a:cs typeface="Times New Roman" pitchFamily="18" charset="0"/>
              </a:rPr>
              <a:t> Hills, </a:t>
            </a:r>
            <a:r>
              <a:rPr lang="en-US" sz="2400" b="1" dirty="0" err="1">
                <a:latin typeface="Times New Roman" pitchFamily="18" charset="0"/>
                <a:cs typeface="Times New Roman" pitchFamily="18" charset="0"/>
              </a:rPr>
              <a:t>Mannarkkad</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Kerala.</a:t>
            </a:r>
          </a:p>
          <a:p>
            <a:pPr algn="just"/>
            <a:endParaRPr lang="en-US" sz="2400" b="1"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Plans for a </a:t>
            </a:r>
            <a:r>
              <a:rPr lang="en-US" sz="2400" b="1" dirty="0">
                <a:latin typeface="Times New Roman" pitchFamily="18" charset="0"/>
                <a:cs typeface="Times New Roman" pitchFamily="18" charset="0"/>
              </a:rPr>
              <a:t>hydroelectric project </a:t>
            </a:r>
            <a:r>
              <a:rPr lang="en-US" sz="2400" dirty="0">
                <a:latin typeface="Times New Roman" pitchFamily="18" charset="0"/>
                <a:cs typeface="Times New Roman" pitchFamily="18" charset="0"/>
              </a:rPr>
              <a:t>that threatened the park's rich wildlife stimulated an environmentalist </a:t>
            </a:r>
            <a:r>
              <a:rPr lang="en-US" sz="2400" b="1" dirty="0">
                <a:latin typeface="Times New Roman" pitchFamily="18" charset="0"/>
                <a:cs typeface="Times New Roman" pitchFamily="18" charset="0"/>
              </a:rPr>
              <a:t>social movement in the 1970s</a:t>
            </a:r>
            <a:r>
              <a:rPr lang="en-US" sz="2400" dirty="0">
                <a:latin typeface="Times New Roman" pitchFamily="18" charset="0"/>
                <a:cs typeface="Times New Roman" pitchFamily="18" charset="0"/>
              </a:rPr>
              <a:t>, known as the </a:t>
            </a:r>
            <a:r>
              <a:rPr lang="en-US" sz="2400" b="1" dirty="0">
                <a:latin typeface="Times New Roman" pitchFamily="18" charset="0"/>
                <a:cs typeface="Times New Roman" pitchFamily="18" charset="0"/>
              </a:rPr>
              <a:t>Save Silent Valley movement</a:t>
            </a:r>
            <a:r>
              <a:rPr lang="en-US" sz="2400" dirty="0">
                <a:latin typeface="Times New Roman" pitchFamily="18" charset="0"/>
                <a:cs typeface="Times New Roman" pitchFamily="18" charset="0"/>
              </a:rPr>
              <a:t>, which resulted in </a:t>
            </a:r>
            <a:r>
              <a:rPr lang="en-US" sz="2400" b="1" dirty="0">
                <a:latin typeface="Times New Roman" pitchFamily="18" charset="0"/>
                <a:cs typeface="Times New Roman" pitchFamily="18" charset="0"/>
              </a:rPr>
              <a:t>cancellation of the project and creation of the park in 1980</a:t>
            </a:r>
            <a:r>
              <a:rPr lang="en-US" sz="2400" dirty="0">
                <a:latin typeface="Times New Roman" pitchFamily="18" charset="0"/>
                <a:cs typeface="Times New Roman" pitchFamily="18" charset="0"/>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61241"/>
            <a:ext cx="3428999" cy="300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0162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1" y="762000"/>
            <a:ext cx="8762999" cy="830997"/>
          </a:xfrm>
          <a:prstGeom prst="rect">
            <a:avLst/>
          </a:prstGeom>
        </p:spPr>
        <p:txBody>
          <a:bodyPr wrap="square">
            <a:spAutoFit/>
          </a:bodyPr>
          <a:lstStyle/>
          <a:p>
            <a:pPr algn="just"/>
            <a:r>
              <a:rPr lang="en-US" sz="2400" dirty="0" err="1">
                <a:latin typeface="Times New Roman" pitchFamily="18" charset="0"/>
                <a:cs typeface="Times New Roman" pitchFamily="18" charset="0"/>
              </a:rPr>
              <a:t>Bishnoi</a:t>
            </a:r>
            <a:r>
              <a:rPr lang="en-US" sz="2400" dirty="0">
                <a:latin typeface="Times New Roman" pitchFamily="18" charset="0"/>
                <a:cs typeface="Times New Roman" pitchFamily="18" charset="0"/>
              </a:rPr>
              <a:t> (also known as </a:t>
            </a:r>
            <a:r>
              <a:rPr lang="en-US" sz="2400" dirty="0" err="1">
                <a:latin typeface="Times New Roman" pitchFamily="18" charset="0"/>
                <a:cs typeface="Times New Roman" pitchFamily="18" charset="0"/>
              </a:rPr>
              <a:t>Vishnoi</a:t>
            </a:r>
            <a:r>
              <a:rPr lang="en-US" sz="2400" dirty="0">
                <a:latin typeface="Times New Roman" pitchFamily="18" charset="0"/>
                <a:cs typeface="Times New Roman" pitchFamily="18" charset="0"/>
              </a:rPr>
              <a:t>) is a religious group found in the </a:t>
            </a:r>
            <a:r>
              <a:rPr lang="en-US" sz="2400" b="1" dirty="0">
                <a:latin typeface="Times New Roman" pitchFamily="18" charset="0"/>
                <a:cs typeface="Times New Roman" pitchFamily="18" charset="0"/>
              </a:rPr>
              <a:t>Western </a:t>
            </a:r>
            <a:r>
              <a:rPr lang="en-US" sz="2400" b="1" dirty="0" err="1">
                <a:latin typeface="Times New Roman" pitchFamily="18" charset="0"/>
                <a:cs typeface="Times New Roman" pitchFamily="18" charset="0"/>
              </a:rPr>
              <a:t>Thar</a:t>
            </a:r>
            <a:r>
              <a:rPr lang="en-US" sz="2400" b="1" dirty="0">
                <a:latin typeface="Times New Roman" pitchFamily="18" charset="0"/>
                <a:cs typeface="Times New Roman" pitchFamily="18" charset="0"/>
              </a:rPr>
              <a:t> Desert</a:t>
            </a:r>
            <a:r>
              <a:rPr lang="en-US" sz="2400" dirty="0">
                <a:latin typeface="Times New Roman" pitchFamily="18" charset="0"/>
                <a:cs typeface="Times New Roman" pitchFamily="18" charset="0"/>
              </a:rPr>
              <a:t> and northern states of </a:t>
            </a:r>
            <a:r>
              <a:rPr lang="en-US" sz="2400" b="1" dirty="0">
                <a:latin typeface="Times New Roman" pitchFamily="18" charset="0"/>
                <a:cs typeface="Times New Roman" pitchFamily="18" charset="0"/>
              </a:rPr>
              <a:t>India</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4" name="TextBox 3"/>
          <p:cNvSpPr txBox="1"/>
          <p:nvPr/>
        </p:nvSpPr>
        <p:spPr>
          <a:xfrm>
            <a:off x="152400" y="152400"/>
            <a:ext cx="3851952" cy="646331"/>
          </a:xfrm>
          <a:prstGeom prst="rect">
            <a:avLst/>
          </a:prstGeom>
          <a:noFill/>
        </p:spPr>
        <p:txBody>
          <a:bodyPr wrap="none" rtlCol="0">
            <a:spAutoFit/>
          </a:bodyPr>
          <a:lstStyle/>
          <a:p>
            <a:r>
              <a:rPr lang="en-US" sz="3600" b="1" dirty="0" err="1" smtClean="0">
                <a:solidFill>
                  <a:srgbClr val="FF0000"/>
                </a:solidFill>
              </a:rPr>
              <a:t>Bisnoi</a:t>
            </a:r>
            <a:r>
              <a:rPr lang="en-US" sz="3600" b="1" dirty="0" smtClean="0">
                <a:solidFill>
                  <a:srgbClr val="FF0000"/>
                </a:solidFill>
              </a:rPr>
              <a:t> of Rajasthan</a:t>
            </a:r>
            <a:endParaRPr lang="en-US" sz="3600" b="1" dirty="0">
              <a:solidFill>
                <a:srgbClr val="FF0000"/>
              </a:solidFill>
            </a:endParaRPr>
          </a:p>
        </p:txBody>
      </p:sp>
      <p:sp>
        <p:nvSpPr>
          <p:cNvPr id="5" name="Rectangle 4"/>
          <p:cNvSpPr/>
          <p:nvPr/>
        </p:nvSpPr>
        <p:spPr>
          <a:xfrm>
            <a:off x="152401" y="1735753"/>
            <a:ext cx="8763000" cy="4893647"/>
          </a:xfrm>
          <a:prstGeom prst="rect">
            <a:avLst/>
          </a:prstGeom>
        </p:spPr>
        <p:txBody>
          <a:bodyPr wrap="square">
            <a:spAutoFit/>
          </a:bodyPr>
          <a:lstStyle/>
          <a:p>
            <a:pPr algn="just"/>
            <a:r>
              <a:rPr lang="en-US" sz="2400" b="1" dirty="0" err="1">
                <a:latin typeface="Times New Roman" pitchFamily="18" charset="0"/>
                <a:cs typeface="Times New Roman" pitchFamily="18" charset="0"/>
              </a:rPr>
              <a:t>Khejarli</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Massacre: </a:t>
            </a:r>
            <a:r>
              <a:rPr lang="en-US" sz="2400" dirty="0">
                <a:latin typeface="Times New Roman" pitchFamily="18" charset="0"/>
                <a:cs typeface="Times New Roman" pitchFamily="18" charset="0"/>
              </a:rPr>
              <a:t>Nearly two centuries ago, </a:t>
            </a:r>
            <a:r>
              <a:rPr lang="en-US" sz="2400" b="1" dirty="0" smtClean="0">
                <a:latin typeface="Times New Roman" pitchFamily="18" charset="0"/>
                <a:cs typeface="Times New Roman" pitchFamily="18" charset="0"/>
              </a:rPr>
              <a:t>Amrita </a:t>
            </a:r>
            <a:r>
              <a:rPr lang="en-US" sz="2400" b="1" dirty="0">
                <a:latin typeface="Times New Roman" pitchFamily="18" charset="0"/>
                <a:cs typeface="Times New Roman" pitchFamily="18" charset="0"/>
              </a:rPr>
              <a:t>Devi</a:t>
            </a:r>
            <a:r>
              <a:rPr lang="en-US" sz="2400" dirty="0">
                <a:latin typeface="Times New Roman" pitchFamily="18" charset="0"/>
                <a:cs typeface="Times New Roman" pitchFamily="18" charset="0"/>
              </a:rPr>
              <a:t>, a </a:t>
            </a:r>
            <a:r>
              <a:rPr lang="en-US" sz="2400" dirty="0" err="1">
                <a:latin typeface="Times New Roman" pitchFamily="18" charset="0"/>
                <a:cs typeface="Times New Roman" pitchFamily="18" charset="0"/>
              </a:rPr>
              <a:t>Bishnoi</a:t>
            </a:r>
            <a:r>
              <a:rPr lang="en-US" sz="2400" dirty="0">
                <a:latin typeface="Times New Roman" pitchFamily="18" charset="0"/>
                <a:cs typeface="Times New Roman" pitchFamily="18" charset="0"/>
              </a:rPr>
              <a:t> woman who, along with more than 363 other </a:t>
            </a:r>
            <a:r>
              <a:rPr lang="en-US" sz="2400" dirty="0" err="1">
                <a:latin typeface="Times New Roman" pitchFamily="18" charset="0"/>
                <a:cs typeface="Times New Roman" pitchFamily="18" charset="0"/>
              </a:rPr>
              <a:t>Bishnois</a:t>
            </a:r>
            <a:r>
              <a:rPr lang="en-US" sz="2400" dirty="0">
                <a:latin typeface="Times New Roman" pitchFamily="18" charset="0"/>
                <a:cs typeface="Times New Roman" pitchFamily="18" charset="0"/>
              </a:rPr>
              <a:t>, died saving the </a:t>
            </a:r>
            <a:r>
              <a:rPr lang="en-US" sz="2400" b="1" dirty="0" err="1">
                <a:latin typeface="Times New Roman" pitchFamily="18" charset="0"/>
                <a:cs typeface="Times New Roman" pitchFamily="18" charset="0"/>
              </a:rPr>
              <a:t>Khejarli</a:t>
            </a:r>
            <a:r>
              <a:rPr lang="en-US" sz="2400" b="1" dirty="0">
                <a:latin typeface="Times New Roman" pitchFamily="18" charset="0"/>
                <a:cs typeface="Times New Roman" pitchFamily="18" charset="0"/>
              </a:rPr>
              <a:t> trees</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Maharajah </a:t>
            </a:r>
            <a:r>
              <a:rPr lang="en-US" sz="2400" dirty="0" err="1">
                <a:latin typeface="Times New Roman" pitchFamily="18" charset="0"/>
                <a:cs typeface="Times New Roman" pitchFamily="18" charset="0"/>
              </a:rPr>
              <a:t>Abhay</a:t>
            </a:r>
            <a:r>
              <a:rPr lang="en-US" sz="2400" dirty="0">
                <a:latin typeface="Times New Roman" pitchFamily="18" charset="0"/>
                <a:cs typeface="Times New Roman" pitchFamily="18" charset="0"/>
              </a:rPr>
              <a:t> Singh of Jodhpur required wood for the construction of his new </a:t>
            </a:r>
            <a:r>
              <a:rPr lang="en-US" sz="2400" dirty="0" smtClean="0">
                <a:latin typeface="Times New Roman" pitchFamily="18" charset="0"/>
                <a:cs typeface="Times New Roman" pitchFamily="18" charset="0"/>
              </a:rPr>
              <a:t>palace, he sent </a:t>
            </a:r>
            <a:r>
              <a:rPr lang="en-US" sz="2400" dirty="0">
                <a:latin typeface="Times New Roman" pitchFamily="18" charset="0"/>
                <a:cs typeface="Times New Roman" pitchFamily="18" charset="0"/>
              </a:rPr>
              <a:t>his </a:t>
            </a:r>
            <a:r>
              <a:rPr lang="en-US" sz="2400" dirty="0" smtClean="0">
                <a:latin typeface="Times New Roman" pitchFamily="18" charset="0"/>
                <a:cs typeface="Times New Roman" pitchFamily="18" charset="0"/>
              </a:rPr>
              <a:t>men </a:t>
            </a:r>
            <a:r>
              <a:rPr lang="en-US" sz="2400" dirty="0">
                <a:latin typeface="Times New Roman" pitchFamily="18" charset="0"/>
                <a:cs typeface="Times New Roman" pitchFamily="18" charset="0"/>
              </a:rPr>
              <a:t>to cut trees in the </a:t>
            </a:r>
            <a:r>
              <a:rPr lang="en-US" sz="2400" dirty="0" smtClean="0">
                <a:latin typeface="Times New Roman" pitchFamily="18" charset="0"/>
                <a:cs typeface="Times New Roman" pitchFamily="18" charset="0"/>
              </a:rPr>
              <a:t>region </a:t>
            </a:r>
            <a:r>
              <a:rPr lang="en-US" sz="2400" dirty="0">
                <a:latin typeface="Times New Roman" pitchFamily="18" charset="0"/>
                <a:cs typeface="Times New Roman" pitchFamily="18" charset="0"/>
              </a:rPr>
              <a:t>of </a:t>
            </a:r>
            <a:r>
              <a:rPr lang="en-US" sz="2400" dirty="0" err="1" smtClean="0">
                <a:latin typeface="Times New Roman" pitchFamily="18" charset="0"/>
                <a:cs typeface="Times New Roman" pitchFamily="18" charset="0"/>
              </a:rPr>
              <a:t>Khejarli</a:t>
            </a:r>
            <a:r>
              <a:rPr lang="en-US" sz="2400" dirty="0" smtClean="0">
                <a:latin typeface="Times New Roman" pitchFamily="18" charset="0"/>
                <a:cs typeface="Times New Roman" pitchFamily="18" charset="0"/>
              </a:rPr>
              <a:t>. But </a:t>
            </a:r>
            <a:r>
              <a:rPr lang="en-US" sz="2400" dirty="0">
                <a:latin typeface="Times New Roman" pitchFamily="18" charset="0"/>
                <a:cs typeface="Times New Roman" pitchFamily="18" charset="0"/>
              </a:rPr>
              <a:t>when Amrita Devi and local villagers came to know about it, they opposed the king's men. </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feudal party told her that if she wanted the trees to be spared, she would have to give them money as a bribe. She refused to acknowledge this demand and told them that she would consider it as an act of insult to her religious faith and would rather give away her life to save the green trees. Some </a:t>
            </a:r>
            <a:r>
              <a:rPr lang="en-US" sz="2400" dirty="0" err="1">
                <a:latin typeface="Times New Roman" pitchFamily="18" charset="0"/>
                <a:cs typeface="Times New Roman" pitchFamily="18" charset="0"/>
              </a:rPr>
              <a:t>Bishnois</a:t>
            </a:r>
            <a:r>
              <a:rPr lang="en-US" sz="2400" dirty="0">
                <a:latin typeface="Times New Roman" pitchFamily="18" charset="0"/>
                <a:cs typeface="Times New Roman" pitchFamily="18" charset="0"/>
              </a:rPr>
              <a:t> who were killed protecting the trees were buried in </a:t>
            </a:r>
            <a:r>
              <a:rPr lang="en-US" sz="2400" dirty="0" err="1">
                <a:latin typeface="Times New Roman" pitchFamily="18" charset="0"/>
                <a:cs typeface="Times New Roman" pitchFamily="18" charset="0"/>
              </a:rPr>
              <a:t>Khejerli</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village. This </a:t>
            </a:r>
            <a:r>
              <a:rPr lang="en-US" sz="2400" dirty="0">
                <a:latin typeface="Times New Roman" pitchFamily="18" charset="0"/>
                <a:cs typeface="Times New Roman" pitchFamily="18" charset="0"/>
              </a:rPr>
              <a:t>is still remembered as the great </a:t>
            </a:r>
            <a:r>
              <a:rPr lang="en-US" sz="2400" dirty="0" err="1">
                <a:latin typeface="Times New Roman" pitchFamily="18" charset="0"/>
                <a:cs typeface="Times New Roman" pitchFamily="18" charset="0"/>
              </a:rPr>
              <a:t>Khejarli</a:t>
            </a:r>
            <a:r>
              <a:rPr lang="en-US" sz="2400" dirty="0">
                <a:latin typeface="Times New Roman" pitchFamily="18" charset="0"/>
                <a:cs typeface="Times New Roman" pitchFamily="18" charset="0"/>
              </a:rPr>
              <a:t> sacrifice. </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620016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8" name="Picture 12" descr="http://www.parentcenterhub.org/wp-content/uploads/2012/11/rsz_announce1-199x300.jpg"/>
          <p:cNvPicPr>
            <a:picLocks noChangeAspect="1" noChangeArrowheads="1"/>
          </p:cNvPicPr>
          <p:nvPr/>
        </p:nvPicPr>
        <p:blipFill>
          <a:blip r:embed="rId2"/>
          <a:srcRect/>
          <a:stretch>
            <a:fillRect/>
          </a:stretch>
        </p:blipFill>
        <p:spPr bwMode="auto">
          <a:xfrm>
            <a:off x="7248525" y="0"/>
            <a:ext cx="1895475" cy="2857500"/>
          </a:xfrm>
          <a:prstGeom prst="rect">
            <a:avLst/>
          </a:prstGeom>
          <a:noFill/>
        </p:spPr>
      </p:pic>
      <p:sp>
        <p:nvSpPr>
          <p:cNvPr id="10" name="TextBox 9"/>
          <p:cNvSpPr txBox="1"/>
          <p:nvPr/>
        </p:nvSpPr>
        <p:spPr>
          <a:xfrm>
            <a:off x="457200" y="381000"/>
            <a:ext cx="7162800" cy="646331"/>
          </a:xfrm>
          <a:prstGeom prst="rect">
            <a:avLst/>
          </a:prstGeom>
          <a:noFill/>
        </p:spPr>
        <p:txBody>
          <a:bodyPr wrap="square" rtlCol="0">
            <a:spAutoFit/>
          </a:bodyPr>
          <a:lstStyle/>
          <a:p>
            <a:r>
              <a:rPr lang="en-US" sz="3600" b="1" dirty="0"/>
              <a:t>Public </a:t>
            </a:r>
            <a:r>
              <a:rPr lang="en-US" sz="3600" b="1" dirty="0" smtClean="0"/>
              <a:t>Awareness &amp; Objectives</a:t>
            </a:r>
            <a:endParaRPr lang="en-US" sz="3600" b="1" dirty="0"/>
          </a:p>
        </p:txBody>
      </p:sp>
      <p:sp>
        <p:nvSpPr>
          <p:cNvPr id="11" name="TextBox 10"/>
          <p:cNvSpPr txBox="1"/>
          <p:nvPr/>
        </p:nvSpPr>
        <p:spPr>
          <a:xfrm>
            <a:off x="228600" y="1066800"/>
            <a:ext cx="6858000" cy="3108543"/>
          </a:xfrm>
          <a:prstGeom prst="rect">
            <a:avLst/>
          </a:prstGeom>
          <a:noFill/>
        </p:spPr>
        <p:txBody>
          <a:bodyPr wrap="square" rtlCol="0">
            <a:spAutoFit/>
          </a:bodyPr>
          <a:lstStyle/>
          <a:p>
            <a:pPr algn="just">
              <a:buFont typeface="Wingdings" pitchFamily="2" charset="2"/>
              <a:buChar char="Ø"/>
            </a:pPr>
            <a:r>
              <a:rPr lang="en-US" sz="2800" dirty="0" smtClean="0"/>
              <a:t> Identifying endangered species</a:t>
            </a:r>
          </a:p>
          <a:p>
            <a:pPr algn="just">
              <a:buFont typeface="Wingdings" pitchFamily="2" charset="2"/>
              <a:buChar char="Ø"/>
            </a:pPr>
            <a:r>
              <a:rPr lang="en-US" sz="2800" dirty="0" smtClean="0"/>
              <a:t> Decisions regarding the use of natural resources</a:t>
            </a:r>
          </a:p>
          <a:p>
            <a:pPr algn="just">
              <a:buFont typeface="Wingdings" pitchFamily="2" charset="2"/>
              <a:buChar char="Ø"/>
            </a:pPr>
            <a:r>
              <a:rPr lang="en-US" sz="2800" dirty="0" smtClean="0"/>
              <a:t> Conservation of nature and natural resources for the societal benefits</a:t>
            </a:r>
          </a:p>
          <a:p>
            <a:pPr algn="just">
              <a:buFont typeface="Wingdings" pitchFamily="2" charset="2"/>
              <a:buChar char="Ø"/>
            </a:pPr>
            <a:r>
              <a:rPr lang="en-US" sz="2800" dirty="0" smtClean="0"/>
              <a:t> Resolving issues regarding environmental pollution </a:t>
            </a:r>
            <a:endParaRPr lang="en-US" sz="2800" dirty="0"/>
          </a:p>
        </p:txBody>
      </p:sp>
      <p:pic>
        <p:nvPicPr>
          <p:cNvPr id="55310" name="Picture 14" descr="http://economictimes.indiatimes.com/thumb/msid-19148666,width-640,resizemode-4/public-awareness-about-earth-hour.jpg"/>
          <p:cNvPicPr>
            <a:picLocks noChangeAspect="1" noChangeArrowheads="1"/>
          </p:cNvPicPr>
          <p:nvPr/>
        </p:nvPicPr>
        <p:blipFill>
          <a:blip r:embed="rId3"/>
          <a:srcRect/>
          <a:stretch>
            <a:fillRect/>
          </a:stretch>
        </p:blipFill>
        <p:spPr bwMode="auto">
          <a:xfrm>
            <a:off x="5943600" y="4419600"/>
            <a:ext cx="3048000" cy="2286000"/>
          </a:xfrm>
          <a:prstGeom prst="rect">
            <a:avLst/>
          </a:prstGeom>
          <a:noFill/>
        </p:spPr>
      </p:pic>
      <p:pic>
        <p:nvPicPr>
          <p:cNvPr id="55312" name="Picture 16" descr="http://www.sweep-net.org/sites/default/files/styles/large/public/AWARANESS3_0.jpg?itok=Ag-13Wyr"/>
          <p:cNvPicPr>
            <a:picLocks noChangeAspect="1" noChangeArrowheads="1"/>
          </p:cNvPicPr>
          <p:nvPr/>
        </p:nvPicPr>
        <p:blipFill>
          <a:blip r:embed="rId4"/>
          <a:srcRect/>
          <a:stretch>
            <a:fillRect/>
          </a:stretch>
        </p:blipFill>
        <p:spPr bwMode="auto">
          <a:xfrm>
            <a:off x="457200" y="4529137"/>
            <a:ext cx="4572000" cy="2066925"/>
          </a:xfrm>
          <a:prstGeom prst="rect">
            <a:avLst/>
          </a:prstGeom>
          <a:noFill/>
        </p:spPr>
      </p:pic>
    </p:spTree>
    <p:extLst>
      <p:ext uri="{BB962C8B-B14F-4D97-AF65-F5344CB8AC3E}">
        <p14:creationId xmlns:p14="http://schemas.microsoft.com/office/powerpoint/2010/main" val="587013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2182136" cy="523220"/>
          </a:xfrm>
          <a:prstGeom prst="rect">
            <a:avLst/>
          </a:prstGeom>
          <a:solidFill>
            <a:srgbClr val="FFC000"/>
          </a:solidFill>
        </p:spPr>
        <p:txBody>
          <a:bodyPr wrap="none" rtlCol="0">
            <a:spAutoFit/>
          </a:bodyPr>
          <a:lstStyle/>
          <a:p>
            <a:r>
              <a:rPr lang="en-US" sz="2800" b="1" dirty="0" smtClean="0"/>
              <a:t>Effect of GHG</a:t>
            </a:r>
            <a:endParaRPr lang="en-US" sz="2800" b="1" dirty="0"/>
          </a:p>
        </p:txBody>
      </p:sp>
      <p:sp>
        <p:nvSpPr>
          <p:cNvPr id="3" name="TextBox 2"/>
          <p:cNvSpPr txBox="1"/>
          <p:nvPr/>
        </p:nvSpPr>
        <p:spPr>
          <a:xfrm>
            <a:off x="381000" y="914400"/>
            <a:ext cx="7283404" cy="1568186"/>
          </a:xfrm>
          <a:prstGeom prst="rect">
            <a:avLst/>
          </a:prstGeom>
          <a:noFill/>
        </p:spPr>
        <p:txBody>
          <a:bodyPr wrap="none" rtlCol="0">
            <a:spAutoFit/>
          </a:bodyPr>
          <a:lstStyle/>
          <a:p>
            <a:pPr>
              <a:lnSpc>
                <a:spcPts val="2880"/>
              </a:lnSpc>
              <a:buFont typeface="Wingdings" pitchFamily="2" charset="2"/>
              <a:buChar char="Ø"/>
            </a:pPr>
            <a:r>
              <a:rPr lang="en-US" sz="2400" dirty="0" smtClean="0">
                <a:solidFill>
                  <a:srgbClr val="FF0000"/>
                </a:solidFill>
              </a:rPr>
              <a:t>Increase in global temperature</a:t>
            </a:r>
            <a:endParaRPr lang="en-US" sz="2400" dirty="0">
              <a:solidFill>
                <a:srgbClr val="FF0000"/>
              </a:solidFill>
            </a:endParaRPr>
          </a:p>
          <a:p>
            <a:pPr>
              <a:lnSpc>
                <a:spcPts val="2880"/>
              </a:lnSpc>
              <a:buFont typeface="Wingdings" pitchFamily="2" charset="2"/>
              <a:buChar char="Ø"/>
            </a:pPr>
            <a:r>
              <a:rPr lang="en-US" sz="2400" dirty="0" smtClean="0"/>
              <a:t>Stratosphere may get cooler</a:t>
            </a:r>
            <a:endParaRPr lang="en-US" sz="2400" dirty="0"/>
          </a:p>
          <a:p>
            <a:pPr>
              <a:lnSpc>
                <a:spcPts val="2880"/>
              </a:lnSpc>
              <a:buFont typeface="Wingdings" pitchFamily="2" charset="2"/>
              <a:buChar char="Ø"/>
            </a:pPr>
            <a:r>
              <a:rPr lang="en-US" sz="2400" dirty="0" smtClean="0">
                <a:solidFill>
                  <a:srgbClr val="FF0000"/>
                </a:solidFill>
              </a:rPr>
              <a:t>Melting of glaciers</a:t>
            </a:r>
            <a:endParaRPr lang="en-US" sz="2400" dirty="0">
              <a:solidFill>
                <a:srgbClr val="FF0000"/>
              </a:solidFill>
            </a:endParaRPr>
          </a:p>
          <a:p>
            <a:pPr>
              <a:lnSpc>
                <a:spcPts val="2880"/>
              </a:lnSpc>
              <a:buFont typeface="Wingdings" pitchFamily="2" charset="2"/>
              <a:buChar char="Ø"/>
            </a:pPr>
            <a:r>
              <a:rPr lang="en-US" sz="2400" dirty="0" smtClean="0"/>
              <a:t>Greater evaporation rate  leads to greater precipitation</a:t>
            </a:r>
          </a:p>
        </p:txBody>
      </p:sp>
      <p:sp>
        <p:nvSpPr>
          <p:cNvPr id="4" name="TextBox 3"/>
          <p:cNvSpPr txBox="1"/>
          <p:nvPr/>
        </p:nvSpPr>
        <p:spPr>
          <a:xfrm>
            <a:off x="457200" y="2832080"/>
            <a:ext cx="6311087" cy="523220"/>
          </a:xfrm>
          <a:prstGeom prst="rect">
            <a:avLst/>
          </a:prstGeom>
          <a:solidFill>
            <a:srgbClr val="FFC000"/>
          </a:solidFill>
        </p:spPr>
        <p:txBody>
          <a:bodyPr wrap="none" rtlCol="0">
            <a:spAutoFit/>
          </a:bodyPr>
          <a:lstStyle/>
          <a:p>
            <a:r>
              <a:rPr lang="en-US" sz="2800" b="1" dirty="0" smtClean="0"/>
              <a:t>Environmental Effects of Global Warming</a:t>
            </a:r>
            <a:endParaRPr lang="en-US" sz="2800" b="1" dirty="0"/>
          </a:p>
        </p:txBody>
      </p:sp>
      <p:sp>
        <p:nvSpPr>
          <p:cNvPr id="5" name="TextBox 4"/>
          <p:cNvSpPr txBox="1"/>
          <p:nvPr/>
        </p:nvSpPr>
        <p:spPr>
          <a:xfrm>
            <a:off x="381000" y="3517880"/>
            <a:ext cx="4428585" cy="2311980"/>
          </a:xfrm>
          <a:prstGeom prst="rect">
            <a:avLst/>
          </a:prstGeom>
          <a:noFill/>
        </p:spPr>
        <p:txBody>
          <a:bodyPr wrap="none" rtlCol="0">
            <a:spAutoFit/>
          </a:bodyPr>
          <a:lstStyle/>
          <a:p>
            <a:pPr>
              <a:lnSpc>
                <a:spcPts val="2880"/>
              </a:lnSpc>
              <a:buFont typeface="Wingdings" pitchFamily="2" charset="2"/>
              <a:buChar char="Ø"/>
            </a:pPr>
            <a:r>
              <a:rPr lang="en-US" sz="2400" dirty="0" smtClean="0"/>
              <a:t>Weather Extremes</a:t>
            </a:r>
            <a:endParaRPr lang="en-US" sz="2400" dirty="0"/>
          </a:p>
          <a:p>
            <a:pPr>
              <a:lnSpc>
                <a:spcPts val="2880"/>
              </a:lnSpc>
              <a:buFont typeface="Wingdings" pitchFamily="2" charset="2"/>
              <a:buChar char="Ø"/>
            </a:pPr>
            <a:r>
              <a:rPr lang="en-US" sz="2400" dirty="0" smtClean="0">
                <a:solidFill>
                  <a:srgbClr val="FF0000"/>
                </a:solidFill>
              </a:rPr>
              <a:t>Rise in sea level</a:t>
            </a:r>
            <a:endParaRPr lang="en-US" sz="2400" dirty="0">
              <a:solidFill>
                <a:srgbClr val="FF0000"/>
              </a:solidFill>
            </a:endParaRPr>
          </a:p>
          <a:p>
            <a:pPr>
              <a:lnSpc>
                <a:spcPts val="2880"/>
              </a:lnSpc>
              <a:buFont typeface="Wingdings" pitchFamily="2" charset="2"/>
              <a:buChar char="Ø"/>
            </a:pPr>
            <a:r>
              <a:rPr lang="en-US" sz="2400" dirty="0" smtClean="0">
                <a:solidFill>
                  <a:srgbClr val="FF0000"/>
                </a:solidFill>
              </a:rPr>
              <a:t>Agriculture production</a:t>
            </a:r>
            <a:endParaRPr lang="en-US" sz="2400" dirty="0">
              <a:solidFill>
                <a:srgbClr val="FF0000"/>
              </a:solidFill>
            </a:endParaRPr>
          </a:p>
          <a:p>
            <a:pPr>
              <a:lnSpc>
                <a:spcPts val="2880"/>
              </a:lnSpc>
              <a:buFont typeface="Wingdings" pitchFamily="2" charset="2"/>
              <a:buChar char="Ø"/>
            </a:pPr>
            <a:r>
              <a:rPr lang="en-US" sz="2400" dirty="0" smtClean="0"/>
              <a:t>Storms</a:t>
            </a:r>
            <a:endParaRPr lang="en-US" sz="2400" dirty="0"/>
          </a:p>
          <a:p>
            <a:pPr>
              <a:lnSpc>
                <a:spcPts val="2880"/>
              </a:lnSpc>
              <a:buFont typeface="Wingdings" pitchFamily="2" charset="2"/>
              <a:buChar char="Ø"/>
            </a:pPr>
            <a:r>
              <a:rPr lang="en-US" sz="2400" dirty="0" smtClean="0">
                <a:solidFill>
                  <a:srgbClr val="FF0000"/>
                </a:solidFill>
              </a:rPr>
              <a:t>Adverse effect on human health</a:t>
            </a:r>
            <a:endParaRPr lang="en-US" sz="2400" dirty="0">
              <a:solidFill>
                <a:srgbClr val="FF0000"/>
              </a:solidFill>
            </a:endParaRPr>
          </a:p>
          <a:p>
            <a:pPr>
              <a:lnSpc>
                <a:spcPts val="2880"/>
              </a:lnSpc>
              <a:buFont typeface="Wingdings" pitchFamily="2" charset="2"/>
              <a:buChar char="Ø"/>
            </a:pPr>
            <a:r>
              <a:rPr lang="en-US" sz="2400" dirty="0" smtClean="0"/>
              <a:t>Loss of biodiversity</a:t>
            </a:r>
            <a:endParaRPr lang="en-US"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5228675" cy="584775"/>
          </a:xfrm>
          <a:prstGeom prst="rect">
            <a:avLst/>
          </a:prstGeom>
          <a:solidFill>
            <a:srgbClr val="92D050"/>
          </a:solidFill>
        </p:spPr>
        <p:txBody>
          <a:bodyPr wrap="none" rtlCol="0">
            <a:spAutoFit/>
          </a:bodyPr>
          <a:lstStyle/>
          <a:p>
            <a:r>
              <a:rPr lang="en-US" sz="3200" b="1" dirty="0" smtClean="0">
                <a:solidFill>
                  <a:srgbClr val="FFFF00"/>
                </a:solidFill>
              </a:rPr>
              <a:t>Methods of Public Awareness</a:t>
            </a:r>
            <a:endParaRPr lang="en-US" sz="3200" b="1" dirty="0">
              <a:solidFill>
                <a:srgbClr val="FFFF00"/>
              </a:solidFill>
            </a:endParaRPr>
          </a:p>
        </p:txBody>
      </p:sp>
      <p:sp>
        <p:nvSpPr>
          <p:cNvPr id="3" name="TextBox 2"/>
          <p:cNvSpPr txBox="1"/>
          <p:nvPr/>
        </p:nvSpPr>
        <p:spPr>
          <a:xfrm>
            <a:off x="304800" y="1721584"/>
            <a:ext cx="3700794" cy="1077218"/>
          </a:xfrm>
          <a:prstGeom prst="rect">
            <a:avLst/>
          </a:prstGeom>
          <a:noFill/>
        </p:spPr>
        <p:txBody>
          <a:bodyPr wrap="square" rtlCol="0">
            <a:spAutoFit/>
          </a:bodyPr>
          <a:lstStyle/>
          <a:p>
            <a:r>
              <a:rPr lang="en-US" sz="3200" b="1" dirty="0" smtClean="0">
                <a:solidFill>
                  <a:srgbClr val="FF0000"/>
                </a:solidFill>
              </a:rPr>
              <a:t>Environmental education</a:t>
            </a:r>
            <a:endParaRPr lang="en-US" sz="3200" b="1" dirty="0">
              <a:solidFill>
                <a:srgbClr val="FF0000"/>
              </a:solidFill>
            </a:endParaRPr>
          </a:p>
        </p:txBody>
      </p:sp>
      <p:pic>
        <p:nvPicPr>
          <p:cNvPr id="65538" name="Picture 2" descr="http://1.bp.blogspot.com/-8sDI865cENI/Ta4wLUabHyI/AAAAAAAAAGU/Fep9NDsWTfk/s1600/Environmental%2BEducation.jpg"/>
          <p:cNvPicPr>
            <a:picLocks noChangeAspect="1" noChangeArrowheads="1"/>
          </p:cNvPicPr>
          <p:nvPr/>
        </p:nvPicPr>
        <p:blipFill>
          <a:blip r:embed="rId2" cstate="print"/>
          <a:srcRect/>
          <a:stretch>
            <a:fillRect/>
          </a:stretch>
        </p:blipFill>
        <p:spPr bwMode="auto">
          <a:xfrm>
            <a:off x="5631391" y="76201"/>
            <a:ext cx="3436409" cy="1981200"/>
          </a:xfrm>
          <a:prstGeom prst="rect">
            <a:avLst/>
          </a:prstGeom>
          <a:noFill/>
        </p:spPr>
      </p:pic>
      <p:pic>
        <p:nvPicPr>
          <p:cNvPr id="65540" name="Picture 4" descr="http://greenliving4live.com/wp-content/uploads/2015/08/why-environmental-education-header.jpg"/>
          <p:cNvPicPr>
            <a:picLocks noChangeAspect="1" noChangeArrowheads="1"/>
          </p:cNvPicPr>
          <p:nvPr/>
        </p:nvPicPr>
        <p:blipFill>
          <a:blip r:embed="rId3"/>
          <a:srcRect/>
          <a:stretch>
            <a:fillRect/>
          </a:stretch>
        </p:blipFill>
        <p:spPr bwMode="auto">
          <a:xfrm>
            <a:off x="4495800" y="1828800"/>
            <a:ext cx="4362450" cy="1786404"/>
          </a:xfrm>
          <a:prstGeom prst="rect">
            <a:avLst/>
          </a:prstGeom>
          <a:noFill/>
        </p:spPr>
      </p:pic>
      <p:pic>
        <p:nvPicPr>
          <p:cNvPr id="65542" name="Picture 6" descr="Image result for environmental education"/>
          <p:cNvPicPr>
            <a:picLocks noChangeAspect="1" noChangeArrowheads="1"/>
          </p:cNvPicPr>
          <p:nvPr/>
        </p:nvPicPr>
        <p:blipFill>
          <a:blip r:embed="rId4"/>
          <a:srcRect/>
          <a:stretch>
            <a:fillRect/>
          </a:stretch>
        </p:blipFill>
        <p:spPr bwMode="auto">
          <a:xfrm>
            <a:off x="7924800" y="1524000"/>
            <a:ext cx="1102216" cy="990600"/>
          </a:xfrm>
          <a:prstGeom prst="rect">
            <a:avLst/>
          </a:prstGeom>
          <a:ln>
            <a:noFill/>
          </a:ln>
          <a:effectLst>
            <a:outerShdw blurRad="292100" dist="139700" dir="2700000" algn="tl" rotWithShape="0">
              <a:srgbClr val="333333">
                <a:alpha val="65000"/>
              </a:srgbClr>
            </a:outerShdw>
          </a:effectLst>
        </p:spPr>
      </p:pic>
      <p:pic>
        <p:nvPicPr>
          <p:cNvPr id="65544" name="Picture 8" descr="http://www.fao.org/docrep/x2550e/x2550e11.jpg"/>
          <p:cNvPicPr>
            <a:picLocks noChangeAspect="1" noChangeArrowheads="1"/>
          </p:cNvPicPr>
          <p:nvPr/>
        </p:nvPicPr>
        <p:blipFill>
          <a:blip r:embed="rId5"/>
          <a:srcRect/>
          <a:stretch>
            <a:fillRect/>
          </a:stretch>
        </p:blipFill>
        <p:spPr bwMode="auto">
          <a:xfrm>
            <a:off x="304800" y="3581400"/>
            <a:ext cx="3124200" cy="1752600"/>
          </a:xfrm>
          <a:prstGeom prst="rect">
            <a:avLst/>
          </a:prstGeom>
          <a:noFill/>
        </p:spPr>
      </p:pic>
      <p:pic>
        <p:nvPicPr>
          <p:cNvPr id="65546" name="Picture 10" descr="http://mpcb.gov.in/images/DNA16012013.jpg"/>
          <p:cNvPicPr>
            <a:picLocks noChangeAspect="1" noChangeArrowheads="1"/>
          </p:cNvPicPr>
          <p:nvPr/>
        </p:nvPicPr>
        <p:blipFill>
          <a:blip r:embed="rId6" cstate="print"/>
          <a:srcRect/>
          <a:stretch>
            <a:fillRect/>
          </a:stretch>
        </p:blipFill>
        <p:spPr bwMode="auto">
          <a:xfrm>
            <a:off x="3326466" y="4343400"/>
            <a:ext cx="2159934" cy="2447926"/>
          </a:xfrm>
          <a:prstGeom prst="rect">
            <a:avLst/>
          </a:prstGeom>
          <a:noFill/>
        </p:spPr>
      </p:pic>
      <p:sp>
        <p:nvSpPr>
          <p:cNvPr id="9" name="Rectangle 8"/>
          <p:cNvSpPr/>
          <p:nvPr/>
        </p:nvSpPr>
        <p:spPr>
          <a:xfrm>
            <a:off x="6115050" y="4191000"/>
            <a:ext cx="2743200" cy="1815882"/>
          </a:xfrm>
          <a:prstGeom prst="rect">
            <a:avLst/>
          </a:prstGeom>
        </p:spPr>
        <p:txBody>
          <a:bodyPr wrap="square">
            <a:spAutoFit/>
          </a:bodyPr>
          <a:lstStyle/>
          <a:p>
            <a:pPr algn="r"/>
            <a:r>
              <a:rPr lang="en-US" sz="2800" b="1" dirty="0" smtClean="0">
                <a:solidFill>
                  <a:srgbClr val="FF0000"/>
                </a:solidFill>
              </a:rPr>
              <a:t>Through Mass Media, print media, broadcast and Internet</a:t>
            </a:r>
          </a:p>
        </p:txBody>
      </p:sp>
    </p:spTree>
    <p:extLst>
      <p:ext uri="{BB962C8B-B14F-4D97-AF65-F5344CB8AC3E}">
        <p14:creationId xmlns:p14="http://schemas.microsoft.com/office/powerpoint/2010/main" val="2410701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6096000" cy="2554545"/>
          </a:xfrm>
          <a:prstGeom prst="rect">
            <a:avLst/>
          </a:prstGeom>
          <a:noFill/>
        </p:spPr>
        <p:txBody>
          <a:bodyPr wrap="square" rtlCol="0">
            <a:spAutoFit/>
          </a:bodyPr>
          <a:lstStyle/>
          <a:p>
            <a:r>
              <a:rPr lang="en-US" sz="3200" b="1" dirty="0" smtClean="0">
                <a:solidFill>
                  <a:srgbClr val="FF0000"/>
                </a:solidFill>
              </a:rPr>
              <a:t>Organizing seminar and conferences and campaign</a:t>
            </a:r>
          </a:p>
          <a:p>
            <a:endParaRPr lang="en-US" sz="3200" b="1" dirty="0" smtClean="0">
              <a:solidFill>
                <a:srgbClr val="FF0000"/>
              </a:solidFill>
            </a:endParaRPr>
          </a:p>
          <a:p>
            <a:endParaRPr lang="en-US" sz="3200" b="1" dirty="0" smtClean="0">
              <a:solidFill>
                <a:srgbClr val="FF0000"/>
              </a:solidFill>
            </a:endParaRPr>
          </a:p>
          <a:p>
            <a:endParaRPr lang="en-US" sz="3200" b="1" dirty="0">
              <a:solidFill>
                <a:srgbClr val="FF0000"/>
              </a:solidFill>
            </a:endParaRPr>
          </a:p>
        </p:txBody>
      </p:sp>
      <p:pic>
        <p:nvPicPr>
          <p:cNvPr id="64514" name="Picture 2" descr="http://www.unep.org/ozonaction/portals/105/images/events/ozoneday/2014/ASEAN%20POSTER%20with%20Logo%20&amp;%20Translations%20medium.jpg"/>
          <p:cNvPicPr>
            <a:picLocks noChangeAspect="1" noChangeArrowheads="1"/>
          </p:cNvPicPr>
          <p:nvPr/>
        </p:nvPicPr>
        <p:blipFill>
          <a:blip r:embed="rId2"/>
          <a:srcRect/>
          <a:stretch>
            <a:fillRect/>
          </a:stretch>
        </p:blipFill>
        <p:spPr bwMode="auto">
          <a:xfrm>
            <a:off x="6629400" y="76200"/>
            <a:ext cx="2422579" cy="3733800"/>
          </a:xfrm>
          <a:prstGeom prst="rect">
            <a:avLst/>
          </a:prstGeom>
          <a:noFill/>
        </p:spPr>
      </p:pic>
      <p:pic>
        <p:nvPicPr>
          <p:cNvPr id="64516" name="Picture 4" descr="http://environment.asean.org/wp-content/uploads/2015/06/5hls-esc.jpg"/>
          <p:cNvPicPr>
            <a:picLocks noChangeAspect="1" noChangeArrowheads="1"/>
          </p:cNvPicPr>
          <p:nvPr/>
        </p:nvPicPr>
        <p:blipFill>
          <a:blip r:embed="rId3"/>
          <a:srcRect/>
          <a:stretch>
            <a:fillRect/>
          </a:stretch>
        </p:blipFill>
        <p:spPr bwMode="auto">
          <a:xfrm>
            <a:off x="2126374" y="1741943"/>
            <a:ext cx="3867150" cy="1619251"/>
          </a:xfrm>
          <a:prstGeom prst="rect">
            <a:avLst/>
          </a:prstGeom>
          <a:noFill/>
        </p:spPr>
      </p:pic>
      <p:pic>
        <p:nvPicPr>
          <p:cNvPr id="64518" name="Picture 6" descr="http://www.mediaalliance.asia/wp-content/uploads/BCMACC-Hanoi2.png"/>
          <p:cNvPicPr>
            <a:picLocks noChangeAspect="1" noChangeArrowheads="1"/>
          </p:cNvPicPr>
          <p:nvPr/>
        </p:nvPicPr>
        <p:blipFill>
          <a:blip r:embed="rId4"/>
          <a:srcRect/>
          <a:stretch>
            <a:fillRect/>
          </a:stretch>
        </p:blipFill>
        <p:spPr bwMode="auto">
          <a:xfrm>
            <a:off x="228600" y="3810000"/>
            <a:ext cx="5791200" cy="2373134"/>
          </a:xfrm>
          <a:prstGeom prst="rect">
            <a:avLst/>
          </a:prstGeom>
          <a:noFill/>
        </p:spPr>
      </p:pic>
      <p:pic>
        <p:nvPicPr>
          <p:cNvPr id="64520" name="Picture 8" descr="http://www.mediaalliance.asia/wp-content/uploads/Bangkok-seminar-450.jpg"/>
          <p:cNvPicPr>
            <a:picLocks noChangeAspect="1" noChangeArrowheads="1"/>
          </p:cNvPicPr>
          <p:nvPr/>
        </p:nvPicPr>
        <p:blipFill>
          <a:blip r:embed="rId5"/>
          <a:srcRect/>
          <a:stretch>
            <a:fillRect/>
          </a:stretch>
        </p:blipFill>
        <p:spPr bwMode="auto">
          <a:xfrm>
            <a:off x="5715000" y="4724400"/>
            <a:ext cx="3048000" cy="1964267"/>
          </a:xfrm>
          <a:prstGeom prst="rect">
            <a:avLst/>
          </a:prstGeom>
          <a:noFill/>
        </p:spPr>
      </p:pic>
    </p:spTree>
    <p:extLst>
      <p:ext uri="{BB962C8B-B14F-4D97-AF65-F5344CB8AC3E}">
        <p14:creationId xmlns:p14="http://schemas.microsoft.com/office/powerpoint/2010/main" val="15695750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509" y="388828"/>
            <a:ext cx="2961580" cy="646331"/>
          </a:xfrm>
          <a:prstGeom prst="rect">
            <a:avLst/>
          </a:prstGeom>
          <a:noFill/>
        </p:spPr>
        <p:txBody>
          <a:bodyPr wrap="none" rtlCol="0">
            <a:spAutoFit/>
          </a:bodyPr>
          <a:lstStyle/>
          <a:p>
            <a:r>
              <a:rPr lang="en-US" sz="3600" b="1" dirty="0" smtClean="0">
                <a:solidFill>
                  <a:srgbClr val="FF0000"/>
                </a:solidFill>
              </a:rPr>
              <a:t>Entertainment</a:t>
            </a:r>
            <a:endParaRPr lang="en-US" sz="3600" b="1" dirty="0">
              <a:solidFill>
                <a:srgbClr val="FF0000"/>
              </a:solidFill>
            </a:endParaRPr>
          </a:p>
        </p:txBody>
      </p:sp>
      <p:pic>
        <p:nvPicPr>
          <p:cNvPr id="63490" name="Picture 2" descr="http://www.olyblog.net/sites/default/files/users/Thad%20Curtz/giraffe.jpg"/>
          <p:cNvPicPr>
            <a:picLocks noChangeAspect="1" noChangeArrowheads="1"/>
          </p:cNvPicPr>
          <p:nvPr/>
        </p:nvPicPr>
        <p:blipFill>
          <a:blip r:embed="rId2"/>
          <a:srcRect/>
          <a:stretch>
            <a:fillRect/>
          </a:stretch>
        </p:blipFill>
        <p:spPr bwMode="auto">
          <a:xfrm>
            <a:off x="612775" y="1486856"/>
            <a:ext cx="3502025" cy="2122181"/>
          </a:xfrm>
          <a:prstGeom prst="rect">
            <a:avLst/>
          </a:prstGeom>
          <a:noFill/>
        </p:spPr>
      </p:pic>
      <p:pic>
        <p:nvPicPr>
          <p:cNvPr id="63492" name="Picture 4" descr="http://earthcapades.com/wp-content/uploads/2012/02/unicycle_sponsor_screen.jpg"/>
          <p:cNvPicPr>
            <a:picLocks noChangeAspect="1" noChangeArrowheads="1"/>
          </p:cNvPicPr>
          <p:nvPr/>
        </p:nvPicPr>
        <p:blipFill>
          <a:blip r:embed="rId3"/>
          <a:srcRect/>
          <a:stretch>
            <a:fillRect/>
          </a:stretch>
        </p:blipFill>
        <p:spPr bwMode="auto">
          <a:xfrm>
            <a:off x="4114800" y="381000"/>
            <a:ext cx="2438400" cy="2166947"/>
          </a:xfrm>
          <a:prstGeom prst="rect">
            <a:avLst/>
          </a:prstGeom>
          <a:noFill/>
        </p:spPr>
      </p:pic>
      <p:pic>
        <p:nvPicPr>
          <p:cNvPr id="63494" name="Picture 6" descr="http://europe.chinadaily.com.cn/epaper/images/attachement/jpg/site181/20120420/00221917e13e10fafa7738.jpg"/>
          <p:cNvPicPr>
            <a:picLocks noChangeAspect="1" noChangeArrowheads="1"/>
          </p:cNvPicPr>
          <p:nvPr/>
        </p:nvPicPr>
        <p:blipFill>
          <a:blip r:embed="rId4"/>
          <a:srcRect/>
          <a:stretch>
            <a:fillRect/>
          </a:stretch>
        </p:blipFill>
        <p:spPr bwMode="auto">
          <a:xfrm>
            <a:off x="5715000" y="1918339"/>
            <a:ext cx="3352800" cy="2362200"/>
          </a:xfrm>
          <a:prstGeom prst="rect">
            <a:avLst/>
          </a:prstGeom>
          <a:noFill/>
        </p:spPr>
      </p:pic>
      <p:sp>
        <p:nvSpPr>
          <p:cNvPr id="6" name="TextBox 5"/>
          <p:cNvSpPr txBox="1"/>
          <p:nvPr/>
        </p:nvSpPr>
        <p:spPr>
          <a:xfrm>
            <a:off x="5894265" y="5399157"/>
            <a:ext cx="3247107" cy="707886"/>
          </a:xfrm>
          <a:prstGeom prst="rect">
            <a:avLst/>
          </a:prstGeom>
          <a:noFill/>
        </p:spPr>
        <p:txBody>
          <a:bodyPr wrap="none" rtlCol="0">
            <a:spAutoFit/>
          </a:bodyPr>
          <a:lstStyle/>
          <a:p>
            <a:r>
              <a:rPr lang="en-US" sz="4000" b="1" dirty="0" smtClean="0">
                <a:solidFill>
                  <a:srgbClr val="FF0000"/>
                </a:solidFill>
              </a:rPr>
              <a:t>Science centre</a:t>
            </a:r>
            <a:endParaRPr lang="en-US" sz="4000" b="1" dirty="0">
              <a:solidFill>
                <a:srgbClr val="FF0000"/>
              </a:solidFill>
            </a:endParaRPr>
          </a:p>
        </p:txBody>
      </p:sp>
      <p:pic>
        <p:nvPicPr>
          <p:cNvPr id="63496" name="Picture 8" descr="http://www.qatarisbooming.com/wp-content/uploads/2012/12/Children-enjoy-interactive-science-experiments-at-Qatar-Sustainability-Expo-1-qatarisbooming.com_.jpg"/>
          <p:cNvPicPr>
            <a:picLocks noChangeAspect="1" noChangeArrowheads="1"/>
          </p:cNvPicPr>
          <p:nvPr/>
        </p:nvPicPr>
        <p:blipFill>
          <a:blip r:embed="rId5"/>
          <a:srcRect/>
          <a:stretch>
            <a:fillRect/>
          </a:stretch>
        </p:blipFill>
        <p:spPr bwMode="auto">
          <a:xfrm>
            <a:off x="152400" y="4038600"/>
            <a:ext cx="3273689" cy="2000251"/>
          </a:xfrm>
          <a:prstGeom prst="rect">
            <a:avLst/>
          </a:prstGeom>
          <a:noFill/>
        </p:spPr>
      </p:pic>
      <p:pic>
        <p:nvPicPr>
          <p:cNvPr id="63498" name="Picture 10" descr="http://www.ansp.org/~/media/Images/ans/get-involved/cep/urban-sustainability.ashx?as=1&amp;h=420&amp;w=636&amp;hash=80FBE6249CD32EF2A9FB871BCAE4DC7C1C68469A"/>
          <p:cNvPicPr>
            <a:picLocks noChangeAspect="1" noChangeArrowheads="1"/>
          </p:cNvPicPr>
          <p:nvPr/>
        </p:nvPicPr>
        <p:blipFill>
          <a:blip r:embed="rId6"/>
          <a:srcRect/>
          <a:stretch>
            <a:fillRect/>
          </a:stretch>
        </p:blipFill>
        <p:spPr bwMode="auto">
          <a:xfrm>
            <a:off x="2832914" y="4800600"/>
            <a:ext cx="2884714" cy="1905000"/>
          </a:xfrm>
          <a:prstGeom prst="rect">
            <a:avLst/>
          </a:prstGeom>
          <a:noFill/>
        </p:spPr>
      </p:pic>
    </p:spTree>
    <p:extLst>
      <p:ext uri="{BB962C8B-B14F-4D97-AF65-F5344CB8AC3E}">
        <p14:creationId xmlns:p14="http://schemas.microsoft.com/office/powerpoint/2010/main" val="37209123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i.huffpost.com/gen/1216057/images/o-CELEBRITIES-GREEN-HOMES-facebook.jpg"/>
          <p:cNvPicPr>
            <a:picLocks noChangeAspect="1" noChangeArrowheads="1"/>
          </p:cNvPicPr>
          <p:nvPr/>
        </p:nvPicPr>
        <p:blipFill>
          <a:blip r:embed="rId2" cstate="print"/>
          <a:srcRect/>
          <a:stretch>
            <a:fillRect/>
          </a:stretch>
        </p:blipFill>
        <p:spPr bwMode="auto">
          <a:xfrm>
            <a:off x="6206331" y="152400"/>
            <a:ext cx="2861469" cy="1907646"/>
          </a:xfrm>
          <a:prstGeom prst="rect">
            <a:avLst/>
          </a:prstGeom>
          <a:noFill/>
        </p:spPr>
      </p:pic>
      <p:sp>
        <p:nvSpPr>
          <p:cNvPr id="3" name="TextBox 2"/>
          <p:cNvSpPr txBox="1"/>
          <p:nvPr/>
        </p:nvSpPr>
        <p:spPr>
          <a:xfrm>
            <a:off x="228600" y="152400"/>
            <a:ext cx="5133778" cy="584775"/>
          </a:xfrm>
          <a:prstGeom prst="rect">
            <a:avLst/>
          </a:prstGeom>
          <a:noFill/>
        </p:spPr>
        <p:txBody>
          <a:bodyPr wrap="none" rtlCol="0">
            <a:spAutoFit/>
          </a:bodyPr>
          <a:lstStyle/>
          <a:p>
            <a:r>
              <a:rPr lang="en-US" sz="3200" b="1" dirty="0" smtClean="0">
                <a:solidFill>
                  <a:srgbClr val="FF0000"/>
                </a:solidFill>
              </a:rPr>
              <a:t>Involvement of public figures</a:t>
            </a:r>
            <a:endParaRPr lang="en-US" sz="3200" b="1" dirty="0">
              <a:solidFill>
                <a:srgbClr val="FF0000"/>
              </a:solidFill>
            </a:endParaRPr>
          </a:p>
        </p:txBody>
      </p:sp>
      <p:pic>
        <p:nvPicPr>
          <p:cNvPr id="62468" name="Picture 4" descr="http://waste360.com/site-files/waste360.com/files/imagecache/large_img/uploads/2015/08/harmon-maher.jpg"/>
          <p:cNvPicPr>
            <a:picLocks noChangeAspect="1" noChangeArrowheads="1"/>
          </p:cNvPicPr>
          <p:nvPr/>
        </p:nvPicPr>
        <p:blipFill>
          <a:blip r:embed="rId3"/>
          <a:srcRect/>
          <a:stretch>
            <a:fillRect/>
          </a:stretch>
        </p:blipFill>
        <p:spPr bwMode="auto">
          <a:xfrm>
            <a:off x="381000" y="766465"/>
            <a:ext cx="5667375" cy="2891135"/>
          </a:xfrm>
          <a:prstGeom prst="rect">
            <a:avLst/>
          </a:prstGeom>
          <a:noFill/>
        </p:spPr>
      </p:pic>
      <p:pic>
        <p:nvPicPr>
          <p:cNvPr id="62470" name="Picture 6" descr="http://www.scmp.com/sites/default/files/2015/04/06/0bb32274de06085f20c865e129e9d84a.jpg"/>
          <p:cNvPicPr>
            <a:picLocks noChangeAspect="1" noChangeArrowheads="1"/>
          </p:cNvPicPr>
          <p:nvPr/>
        </p:nvPicPr>
        <p:blipFill>
          <a:blip r:embed="rId4" cstate="print"/>
          <a:srcRect/>
          <a:stretch>
            <a:fillRect/>
          </a:stretch>
        </p:blipFill>
        <p:spPr bwMode="auto">
          <a:xfrm>
            <a:off x="6553200" y="2590800"/>
            <a:ext cx="1854654" cy="2286000"/>
          </a:xfrm>
          <a:prstGeom prst="rect">
            <a:avLst/>
          </a:prstGeom>
          <a:noFill/>
        </p:spPr>
      </p:pic>
      <p:sp>
        <p:nvSpPr>
          <p:cNvPr id="6" name="TextBox 5"/>
          <p:cNvSpPr txBox="1"/>
          <p:nvPr/>
        </p:nvSpPr>
        <p:spPr>
          <a:xfrm>
            <a:off x="304800" y="3657600"/>
            <a:ext cx="3835730" cy="584775"/>
          </a:xfrm>
          <a:prstGeom prst="rect">
            <a:avLst/>
          </a:prstGeom>
          <a:noFill/>
        </p:spPr>
        <p:txBody>
          <a:bodyPr wrap="none" rtlCol="0">
            <a:spAutoFit/>
          </a:bodyPr>
          <a:lstStyle/>
          <a:p>
            <a:r>
              <a:rPr lang="en-US" sz="3200" b="1" dirty="0" smtClean="0">
                <a:solidFill>
                  <a:srgbClr val="FF0000"/>
                </a:solidFill>
              </a:rPr>
              <a:t>Involvement of Youth</a:t>
            </a:r>
            <a:endParaRPr lang="en-US" sz="3200" b="1" dirty="0">
              <a:solidFill>
                <a:srgbClr val="FF0000"/>
              </a:solidFill>
            </a:endParaRPr>
          </a:p>
        </p:txBody>
      </p:sp>
      <p:pic>
        <p:nvPicPr>
          <p:cNvPr id="62472" name="Picture 8" descr="http://www2.epa.gov/sites/production/files/styles/medium/public/2015-04/region_1_peya_2.jpg"/>
          <p:cNvPicPr>
            <a:picLocks noChangeAspect="1" noChangeArrowheads="1"/>
          </p:cNvPicPr>
          <p:nvPr/>
        </p:nvPicPr>
        <p:blipFill>
          <a:blip r:embed="rId5"/>
          <a:srcRect/>
          <a:stretch>
            <a:fillRect/>
          </a:stretch>
        </p:blipFill>
        <p:spPr bwMode="auto">
          <a:xfrm>
            <a:off x="304800" y="4267200"/>
            <a:ext cx="4267200" cy="2333626"/>
          </a:xfrm>
          <a:prstGeom prst="rect">
            <a:avLst/>
          </a:prstGeom>
          <a:noFill/>
        </p:spPr>
      </p:pic>
      <p:pic>
        <p:nvPicPr>
          <p:cNvPr id="62474" name="Picture 10" descr="http://www.unep.org/wed/wedchallenge/images/uploads/Img_Geography_and_Environmental_Management_Students_Association,_Imo_State_University_Owerri,_Nigeria.JPG"/>
          <p:cNvPicPr>
            <a:picLocks noChangeAspect="1" noChangeArrowheads="1"/>
          </p:cNvPicPr>
          <p:nvPr/>
        </p:nvPicPr>
        <p:blipFill>
          <a:blip r:embed="rId6" cstate="print"/>
          <a:srcRect/>
          <a:stretch>
            <a:fillRect/>
          </a:stretch>
        </p:blipFill>
        <p:spPr bwMode="auto">
          <a:xfrm rot="11041788" flipV="1">
            <a:off x="4820317" y="4697271"/>
            <a:ext cx="3571305" cy="1941408"/>
          </a:xfrm>
          <a:prstGeom prst="rect">
            <a:avLst/>
          </a:prstGeom>
          <a:noFill/>
        </p:spPr>
      </p:pic>
    </p:spTree>
    <p:extLst>
      <p:ext uri="{BB962C8B-B14F-4D97-AF65-F5344CB8AC3E}">
        <p14:creationId xmlns:p14="http://schemas.microsoft.com/office/powerpoint/2010/main" val="2344558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016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5704767" cy="523220"/>
          </a:xfrm>
          <a:prstGeom prst="rect">
            <a:avLst/>
          </a:prstGeom>
          <a:solidFill>
            <a:srgbClr val="FFC000"/>
          </a:solidFill>
        </p:spPr>
        <p:txBody>
          <a:bodyPr wrap="none" rtlCol="0">
            <a:spAutoFit/>
          </a:bodyPr>
          <a:lstStyle/>
          <a:p>
            <a:r>
              <a:rPr lang="en-US" sz="2800" b="1" dirty="0" smtClean="0"/>
              <a:t>Control Measures of Global Warming</a:t>
            </a:r>
            <a:endParaRPr lang="en-US" sz="2800" b="1" dirty="0"/>
          </a:p>
        </p:txBody>
      </p:sp>
      <p:sp>
        <p:nvSpPr>
          <p:cNvPr id="3" name="TextBox 2"/>
          <p:cNvSpPr txBox="1"/>
          <p:nvPr/>
        </p:nvSpPr>
        <p:spPr>
          <a:xfrm>
            <a:off x="533400" y="1143000"/>
            <a:ext cx="8229600" cy="5078313"/>
          </a:xfrm>
          <a:prstGeom prst="rect">
            <a:avLst/>
          </a:prstGeom>
          <a:noFill/>
        </p:spPr>
        <p:txBody>
          <a:bodyPr wrap="square" rtlCol="0">
            <a:spAutoFit/>
          </a:bodyPr>
          <a:lstStyle/>
          <a:p>
            <a:pPr algn="just">
              <a:lnSpc>
                <a:spcPct val="150000"/>
              </a:lnSpc>
              <a:buFont typeface="Wingdings" pitchFamily="2" charset="2"/>
              <a:buChar char="Ø"/>
            </a:pPr>
            <a:r>
              <a:rPr lang="en-US" sz="2400" dirty="0" smtClean="0"/>
              <a:t>Reduction in use of fossil fuels and CFC’s</a:t>
            </a:r>
          </a:p>
          <a:p>
            <a:pPr algn="just">
              <a:lnSpc>
                <a:spcPct val="150000"/>
              </a:lnSpc>
              <a:buFont typeface="Wingdings" pitchFamily="2" charset="2"/>
              <a:buChar char="Ø"/>
            </a:pPr>
            <a:r>
              <a:rPr lang="en-US" sz="2400" dirty="0" smtClean="0"/>
              <a:t> Shifting to the renewable energy sources</a:t>
            </a:r>
          </a:p>
          <a:p>
            <a:pPr algn="just">
              <a:lnSpc>
                <a:spcPct val="150000"/>
              </a:lnSpc>
              <a:buFont typeface="Wingdings" pitchFamily="2" charset="2"/>
              <a:buChar char="Ø"/>
            </a:pPr>
            <a:r>
              <a:rPr lang="en-US" sz="2400" dirty="0" smtClean="0"/>
              <a:t> Use of energy efficient &amp; cleaner production technologies &amp; practices (Inc. nuclear power plant)</a:t>
            </a:r>
          </a:p>
          <a:p>
            <a:pPr algn="just">
              <a:lnSpc>
                <a:spcPct val="150000"/>
              </a:lnSpc>
              <a:buFont typeface="Wingdings" pitchFamily="2" charset="2"/>
              <a:buChar char="Ø"/>
            </a:pPr>
            <a:r>
              <a:rPr lang="en-US" sz="2400" dirty="0" smtClean="0"/>
              <a:t>Trap and use methane as energy source</a:t>
            </a:r>
          </a:p>
          <a:p>
            <a:pPr algn="just">
              <a:lnSpc>
                <a:spcPct val="150000"/>
              </a:lnSpc>
              <a:buFont typeface="Wingdings" pitchFamily="2" charset="2"/>
              <a:buChar char="Ø"/>
            </a:pPr>
            <a:r>
              <a:rPr lang="en-US" sz="2400" dirty="0" smtClean="0"/>
              <a:t>Adopt sustainable agriculture</a:t>
            </a:r>
          </a:p>
          <a:p>
            <a:pPr algn="just">
              <a:lnSpc>
                <a:spcPct val="150000"/>
              </a:lnSpc>
              <a:buFont typeface="Wingdings" pitchFamily="2" charset="2"/>
              <a:buChar char="Ø"/>
            </a:pPr>
            <a:r>
              <a:rPr lang="en-US" sz="2400" dirty="0" smtClean="0"/>
              <a:t>Stabilize population growth</a:t>
            </a:r>
          </a:p>
          <a:p>
            <a:pPr algn="just">
              <a:lnSpc>
                <a:spcPct val="150000"/>
              </a:lnSpc>
              <a:buFont typeface="Wingdings" pitchFamily="2" charset="2"/>
              <a:buChar char="Ø"/>
            </a:pPr>
            <a:r>
              <a:rPr lang="en-US" sz="2400" dirty="0" smtClean="0"/>
              <a:t>Remove CO</a:t>
            </a:r>
            <a:r>
              <a:rPr lang="en-US" sz="2400" baseline="-25000" dirty="0" smtClean="0"/>
              <a:t>2 </a:t>
            </a:r>
            <a:r>
              <a:rPr lang="en-US" sz="2400" dirty="0" smtClean="0"/>
              <a:t> by utilizing photosynthetic algae</a:t>
            </a:r>
            <a:endParaRPr lang="en-US" sz="2400" baseline="-25000" dirty="0" smtClean="0"/>
          </a:p>
          <a:p>
            <a:pPr algn="just">
              <a:lnSpc>
                <a:spcPct val="150000"/>
              </a:lnSpc>
              <a:buFont typeface="Wingdings" pitchFamily="2" charset="2"/>
              <a:buChar char="Ø"/>
            </a:pPr>
            <a:r>
              <a:rPr lang="en-US" sz="2400" dirty="0" smtClean="0"/>
              <a:t> Reducing deforestation</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2530886" cy="523220"/>
          </a:xfrm>
          <a:prstGeom prst="rect">
            <a:avLst/>
          </a:prstGeom>
          <a:solidFill>
            <a:srgbClr val="FFFF00"/>
          </a:solidFill>
        </p:spPr>
        <p:txBody>
          <a:bodyPr wrap="none" rtlCol="0">
            <a:spAutoFit/>
          </a:bodyPr>
          <a:lstStyle/>
          <a:p>
            <a:r>
              <a:rPr lang="en-US" sz="2800" b="1" dirty="0" smtClean="0"/>
              <a:t>KYOTO Protocol</a:t>
            </a:r>
            <a:endParaRPr lang="en-US" sz="2800" b="1" dirty="0"/>
          </a:p>
        </p:txBody>
      </p:sp>
      <p:sp>
        <p:nvSpPr>
          <p:cNvPr id="3" name="Rectangle 2"/>
          <p:cNvSpPr/>
          <p:nvPr/>
        </p:nvSpPr>
        <p:spPr>
          <a:xfrm>
            <a:off x="206786" y="914400"/>
            <a:ext cx="4365214" cy="4278094"/>
          </a:xfrm>
          <a:prstGeom prst="rect">
            <a:avLst/>
          </a:prstGeom>
        </p:spPr>
        <p:txBody>
          <a:bodyPr wrap="square">
            <a:spAutoFit/>
          </a:bodyPr>
          <a:lstStyle/>
          <a:p>
            <a:pPr algn="just"/>
            <a:r>
              <a:rPr lang="en-US" sz="2400" dirty="0" smtClean="0"/>
              <a:t>The</a:t>
            </a:r>
            <a:r>
              <a:rPr lang="en-US" sz="3200" dirty="0" smtClean="0">
                <a:solidFill>
                  <a:srgbClr val="FF0000"/>
                </a:solidFill>
              </a:rPr>
              <a:t> </a:t>
            </a:r>
            <a:r>
              <a:rPr lang="en-US" sz="3200" b="1" dirty="0" smtClean="0">
                <a:solidFill>
                  <a:srgbClr val="FF0000"/>
                </a:solidFill>
              </a:rPr>
              <a:t>Kyoto Protocol</a:t>
            </a:r>
            <a:r>
              <a:rPr lang="en-US" sz="2400" dirty="0" smtClean="0"/>
              <a:t> is an international treaty, which extends the 1992 United Nations Framework Convention on Climate Change (UNFCCC) that commits State Parties to </a:t>
            </a:r>
            <a:r>
              <a:rPr lang="en-US" sz="2400" b="1" dirty="0" smtClean="0"/>
              <a:t>reduce greenhouse gases emissions</a:t>
            </a:r>
            <a:r>
              <a:rPr lang="en-US" sz="2400" dirty="0" smtClean="0"/>
              <a:t>, based on the premise that (a) global warming exists and (b) man-made CO</a:t>
            </a:r>
            <a:r>
              <a:rPr lang="en-US" sz="2400" baseline="-25000" dirty="0" smtClean="0"/>
              <a:t>2</a:t>
            </a:r>
            <a:r>
              <a:rPr lang="en-US" sz="2400" dirty="0" smtClean="0"/>
              <a:t> emissions have caused it.</a:t>
            </a:r>
            <a:endParaRPr lang="en-US" sz="2400" dirty="0"/>
          </a:p>
        </p:txBody>
      </p:sp>
      <p:pic>
        <p:nvPicPr>
          <p:cNvPr id="28674" name="Picture 2" descr="http://www.ethioplanet.com/news/wp-content/plugins/wp-o-matic/cache/18c4c_kyoto_protocol.jpg"/>
          <p:cNvPicPr>
            <a:picLocks noChangeAspect="1" noChangeArrowheads="1"/>
          </p:cNvPicPr>
          <p:nvPr/>
        </p:nvPicPr>
        <p:blipFill>
          <a:blip r:embed="rId2"/>
          <a:srcRect/>
          <a:stretch>
            <a:fillRect/>
          </a:stretch>
        </p:blipFill>
        <p:spPr bwMode="auto">
          <a:xfrm>
            <a:off x="4953000" y="457200"/>
            <a:ext cx="3962400" cy="4572000"/>
          </a:xfrm>
          <a:prstGeom prst="rect">
            <a:avLst/>
          </a:prstGeom>
          <a:noFill/>
        </p:spPr>
      </p:pic>
      <p:sp>
        <p:nvSpPr>
          <p:cNvPr id="5" name="TextBox 4"/>
          <p:cNvSpPr txBox="1"/>
          <p:nvPr/>
        </p:nvSpPr>
        <p:spPr>
          <a:xfrm>
            <a:off x="298752" y="5540514"/>
            <a:ext cx="8784814" cy="707886"/>
          </a:xfrm>
          <a:prstGeom prst="rect">
            <a:avLst/>
          </a:prstGeom>
          <a:noFill/>
        </p:spPr>
        <p:txBody>
          <a:bodyPr wrap="square" rtlCol="0">
            <a:spAutoFit/>
          </a:bodyPr>
          <a:lstStyle/>
          <a:p>
            <a:pPr algn="just"/>
            <a:r>
              <a:rPr lang="en-US" sz="2000" b="1" dirty="0" smtClean="0"/>
              <a:t>Objective: </a:t>
            </a:r>
            <a:r>
              <a:rPr lang="en-US" sz="2000" dirty="0" smtClean="0"/>
              <a:t>“</a:t>
            </a:r>
            <a:r>
              <a:rPr lang="en-US" sz="2000" i="1" dirty="0" smtClean="0"/>
              <a:t>stabilization of GHG concentration in the atmosphere at a level that would prevent dangerous anthropogenic interference with the climate system</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82986" y="457200"/>
            <a:ext cx="8632414" cy="2677656"/>
          </a:xfrm>
          <a:prstGeom prst="rect">
            <a:avLst/>
          </a:prstGeom>
        </p:spPr>
        <p:txBody>
          <a:bodyPr wrap="square">
            <a:spAutoFit/>
          </a:bodyPr>
          <a:lstStyle/>
          <a:p>
            <a:pPr algn="just"/>
            <a:r>
              <a:rPr lang="en-US" sz="2400" dirty="0" smtClean="0"/>
              <a:t>The Kyoto Protocol is ineffective in legally binding the countries that produce more than 40% of total carbon dioxide emissions worldwide. Considering the fact that the emissions of both China and the United States increased in the past decade while the emissions of other countries decreased, it seems as though a legal document is necessary in order to actually make progress in reducing global carbon emissions </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031" y="3134856"/>
            <a:ext cx="5715000" cy="348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577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103257"/>
            <a:ext cx="2285999" cy="707886"/>
          </a:xfrm>
          <a:prstGeom prst="rect">
            <a:avLst/>
          </a:prstGeom>
          <a:solidFill>
            <a:srgbClr val="92D050"/>
          </a:solidFill>
        </p:spPr>
        <p:txBody>
          <a:bodyPr wrap="square" rtlCol="0">
            <a:spAutoFit/>
          </a:bodyPr>
          <a:lstStyle/>
          <a:p>
            <a:r>
              <a:rPr lang="en-US" sz="4000" b="1" dirty="0" smtClean="0">
                <a:solidFill>
                  <a:srgbClr val="FFFF00"/>
                </a:solidFill>
              </a:rPr>
              <a:t>Acid Rain</a:t>
            </a:r>
            <a:endParaRPr lang="en-US" sz="4000" b="1" dirty="0">
              <a:solidFill>
                <a:srgbClr val="FFFF00"/>
              </a:solidFill>
            </a:endParaRPr>
          </a:p>
        </p:txBody>
      </p:sp>
      <p:pic>
        <p:nvPicPr>
          <p:cNvPr id="3" name="Picture 6" descr="4h_dgmjj[1]"/>
          <p:cNvPicPr>
            <a:picLocks noChangeAspect="1" noChangeArrowheads="1"/>
          </p:cNvPicPr>
          <p:nvPr/>
        </p:nvPicPr>
        <p:blipFill>
          <a:blip r:embed="rId2"/>
          <a:srcRect/>
          <a:stretch>
            <a:fillRect/>
          </a:stretch>
        </p:blipFill>
        <p:spPr bwMode="auto">
          <a:xfrm>
            <a:off x="7162800" y="0"/>
            <a:ext cx="1981200" cy="1619399"/>
          </a:xfrm>
          <a:prstGeom prst="rect">
            <a:avLst/>
          </a:prstGeom>
          <a:noFill/>
          <a:ln w="9525">
            <a:noFill/>
            <a:miter lim="800000"/>
            <a:headEnd/>
            <a:tailEnd/>
          </a:ln>
        </p:spPr>
      </p:pic>
      <p:sp>
        <p:nvSpPr>
          <p:cNvPr id="4" name="TextBox 3"/>
          <p:cNvSpPr txBox="1"/>
          <p:nvPr/>
        </p:nvSpPr>
        <p:spPr>
          <a:xfrm>
            <a:off x="304800" y="996151"/>
            <a:ext cx="8305800" cy="1631216"/>
          </a:xfrm>
          <a:prstGeom prst="rect">
            <a:avLst/>
          </a:prstGeom>
          <a:noFill/>
        </p:spPr>
        <p:txBody>
          <a:bodyPr wrap="square" rtlCol="0">
            <a:spAutoFit/>
          </a:bodyPr>
          <a:lstStyle/>
          <a:p>
            <a:pPr algn="just">
              <a:lnSpc>
                <a:spcPts val="3000"/>
              </a:lnSpc>
              <a:buFont typeface="Wingdings" pitchFamily="2" charset="2"/>
              <a:buChar char="Ø"/>
            </a:pPr>
            <a:r>
              <a:rPr lang="en-US" sz="2800" dirty="0" smtClean="0"/>
              <a:t>Refers to the presence of excessive </a:t>
            </a:r>
            <a:r>
              <a:rPr lang="en-US" sz="2800" dirty="0" smtClean="0">
                <a:solidFill>
                  <a:srgbClr val="FF0000"/>
                </a:solidFill>
              </a:rPr>
              <a:t>acids in rain water</a:t>
            </a:r>
            <a:r>
              <a:rPr lang="en-US" sz="2800" dirty="0" smtClean="0"/>
              <a:t>.</a:t>
            </a:r>
          </a:p>
          <a:p>
            <a:pPr algn="just">
              <a:lnSpc>
                <a:spcPts val="3000"/>
              </a:lnSpc>
              <a:buFont typeface="Wingdings" pitchFamily="2" charset="2"/>
              <a:buChar char="Ø"/>
            </a:pPr>
            <a:r>
              <a:rPr lang="en-US" sz="2800" dirty="0" smtClean="0"/>
              <a:t>A condition in which the natural precipitation becomes acidic after reacting chemically with pollutants in the air</a:t>
            </a:r>
          </a:p>
        </p:txBody>
      </p:sp>
      <p:pic>
        <p:nvPicPr>
          <p:cNvPr id="27650" name="Picture 2" descr="http://userscontent2.emaze.com/images/2261d681-1455-402c-83a9-54d81db33c79/079ac66d-a4ef-40d3-95bf-da8298e8486c.jpg"/>
          <p:cNvPicPr>
            <a:picLocks noChangeAspect="1" noChangeArrowheads="1"/>
          </p:cNvPicPr>
          <p:nvPr/>
        </p:nvPicPr>
        <p:blipFill>
          <a:blip r:embed="rId3" cstate="print"/>
          <a:srcRect/>
          <a:stretch>
            <a:fillRect/>
          </a:stretch>
        </p:blipFill>
        <p:spPr bwMode="auto">
          <a:xfrm>
            <a:off x="441434" y="3359932"/>
            <a:ext cx="2454165" cy="3273560"/>
          </a:xfrm>
          <a:prstGeom prst="rect">
            <a:avLst/>
          </a:prstGeom>
          <a:noFill/>
        </p:spPr>
      </p:pic>
      <p:sp>
        <p:nvSpPr>
          <p:cNvPr id="6" name="TextBox 5"/>
          <p:cNvSpPr txBox="1"/>
          <p:nvPr/>
        </p:nvSpPr>
        <p:spPr>
          <a:xfrm>
            <a:off x="441434" y="2614745"/>
            <a:ext cx="3505200" cy="584775"/>
          </a:xfrm>
          <a:prstGeom prst="rect">
            <a:avLst/>
          </a:prstGeom>
          <a:solidFill>
            <a:srgbClr val="92D050"/>
          </a:solidFill>
        </p:spPr>
        <p:txBody>
          <a:bodyPr wrap="square" rtlCol="0">
            <a:spAutoFit/>
          </a:bodyPr>
          <a:lstStyle/>
          <a:p>
            <a:r>
              <a:rPr lang="en-US" sz="3200" b="1" dirty="0" smtClean="0">
                <a:solidFill>
                  <a:srgbClr val="002060"/>
                </a:solidFill>
              </a:rPr>
              <a:t>Cause of Acid Rain</a:t>
            </a:r>
            <a:endParaRPr lang="en-US" sz="3200" b="1" dirty="0">
              <a:solidFill>
                <a:srgbClr val="002060"/>
              </a:solidFill>
            </a:endParaRPr>
          </a:p>
        </p:txBody>
      </p:sp>
      <p:sp>
        <p:nvSpPr>
          <p:cNvPr id="7" name="TextBox 6"/>
          <p:cNvSpPr txBox="1"/>
          <p:nvPr/>
        </p:nvSpPr>
        <p:spPr>
          <a:xfrm>
            <a:off x="3145220" y="3276600"/>
            <a:ext cx="5791200" cy="3170099"/>
          </a:xfrm>
          <a:prstGeom prst="rect">
            <a:avLst/>
          </a:prstGeom>
          <a:noFill/>
        </p:spPr>
        <p:txBody>
          <a:bodyPr wrap="square" rtlCol="0">
            <a:spAutoFit/>
          </a:bodyPr>
          <a:lstStyle/>
          <a:p>
            <a:pPr algn="just">
              <a:lnSpc>
                <a:spcPts val="3000"/>
              </a:lnSpc>
              <a:buFont typeface="Wingdings" pitchFamily="2" charset="2"/>
              <a:buChar char="Ø"/>
            </a:pPr>
            <a:r>
              <a:rPr lang="en-US" sz="2800" dirty="0" smtClean="0"/>
              <a:t>Due to increased acidification (wet/dry) in environment by human activities</a:t>
            </a:r>
          </a:p>
          <a:p>
            <a:pPr algn="just">
              <a:lnSpc>
                <a:spcPts val="3000"/>
              </a:lnSpc>
              <a:buFont typeface="Wingdings" pitchFamily="2" charset="2"/>
              <a:buChar char="Ø"/>
            </a:pPr>
            <a:r>
              <a:rPr lang="en-US" sz="2800" dirty="0" smtClean="0"/>
              <a:t> Rain, snow, dew, fog, mist are wet form</a:t>
            </a:r>
          </a:p>
          <a:p>
            <a:pPr algn="just">
              <a:lnSpc>
                <a:spcPts val="3000"/>
              </a:lnSpc>
              <a:buFont typeface="Wingdings" pitchFamily="2" charset="2"/>
              <a:buChar char="Ø"/>
            </a:pPr>
            <a:r>
              <a:rPr lang="en-US" sz="2800" dirty="0" smtClean="0"/>
              <a:t> Dust particle are dry form</a:t>
            </a:r>
          </a:p>
          <a:p>
            <a:pPr algn="just">
              <a:lnSpc>
                <a:spcPts val="3000"/>
              </a:lnSpc>
              <a:buFont typeface="Wingdings" pitchFamily="2" charset="2"/>
              <a:buChar char="Ø"/>
            </a:pPr>
            <a:r>
              <a:rPr lang="en-US" sz="2800" dirty="0" smtClean="0"/>
              <a:t> Major cause includes burning of fossil fuels or other nuclear weapons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2974</TotalTime>
  <Words>2654</Words>
  <Application>Microsoft Office PowerPoint</Application>
  <PresentationFormat>On-screen Show (4:3)</PresentationFormat>
  <Paragraphs>384</Paragraphs>
  <Slides>54</Slides>
  <Notes>3</Notes>
  <HiddenSlides>3</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Environmental Policies &amp; Practices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Water (Prevention and Control of Pollution) Act 1974 </vt:lpstr>
      <vt:lpstr>Wildlife Protection Act of 1972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Communities and the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Policies &amp; Practices  </dc:title>
  <dc:creator>lenovo</dc:creator>
  <cp:lastModifiedBy>Admin</cp:lastModifiedBy>
  <cp:revision>82</cp:revision>
  <dcterms:created xsi:type="dcterms:W3CDTF">2015-10-19T17:01:36Z</dcterms:created>
  <dcterms:modified xsi:type="dcterms:W3CDTF">2021-01-04T04:29:36Z</dcterms:modified>
</cp:coreProperties>
</file>